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0" r:id="rId3"/>
    <p:sldId id="261" r:id="rId4"/>
    <p:sldId id="257" r:id="rId5"/>
    <p:sldId id="259" r:id="rId6"/>
    <p:sldId id="258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474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AAA12588-6A79-42E1-BB44-92D1F4B588ED}" type="datetimeFigureOut">
              <a:rPr lang="en-US" smtClean="0"/>
              <a:pPr/>
              <a:t>1/19/2022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9B2789DD-42A3-4C80-AF2C-183CB52F32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12588-6A79-42E1-BB44-92D1F4B588ED}" type="datetimeFigureOut">
              <a:rPr lang="en-US" smtClean="0"/>
              <a:pPr/>
              <a:t>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789DD-42A3-4C80-AF2C-183CB52F32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12588-6A79-42E1-BB44-92D1F4B588ED}" type="datetimeFigureOut">
              <a:rPr lang="en-US" smtClean="0"/>
              <a:pPr/>
              <a:t>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789DD-42A3-4C80-AF2C-183CB52F32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AAA12588-6A79-42E1-BB44-92D1F4B588ED}" type="datetimeFigureOut">
              <a:rPr lang="en-US" smtClean="0"/>
              <a:pPr/>
              <a:t>1/19/2022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9B2789DD-42A3-4C80-AF2C-183CB52F32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AAA12588-6A79-42E1-BB44-92D1F4B588ED}" type="datetimeFigureOut">
              <a:rPr lang="en-US" smtClean="0"/>
              <a:pPr/>
              <a:t>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9B2789DD-42A3-4C80-AF2C-183CB52F32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12588-6A79-42E1-BB44-92D1F4B588ED}" type="datetimeFigureOut">
              <a:rPr lang="en-US" smtClean="0"/>
              <a:pPr/>
              <a:t>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789DD-42A3-4C80-AF2C-183CB52F32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12588-6A79-42E1-BB44-92D1F4B588ED}" type="datetimeFigureOut">
              <a:rPr lang="en-US" smtClean="0"/>
              <a:pPr/>
              <a:t>1/19/2022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789DD-42A3-4C80-AF2C-183CB52F32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AA12588-6A79-42E1-BB44-92D1F4B588ED}" type="datetimeFigureOut">
              <a:rPr lang="en-US" smtClean="0"/>
              <a:pPr/>
              <a:t>1/19/2022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9B2789DD-42A3-4C80-AF2C-183CB52F32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12588-6A79-42E1-BB44-92D1F4B588ED}" type="datetimeFigureOut">
              <a:rPr lang="en-US" smtClean="0"/>
              <a:pPr/>
              <a:t>1/19/2022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789DD-42A3-4C80-AF2C-183CB52F32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AAA12588-6A79-42E1-BB44-92D1F4B588ED}" type="datetimeFigureOut">
              <a:rPr lang="en-US" smtClean="0"/>
              <a:pPr/>
              <a:t>1/19/2022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9B2789DD-42A3-4C80-AF2C-183CB52F32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AA12588-6A79-42E1-BB44-92D1F4B588ED}" type="datetimeFigureOut">
              <a:rPr lang="en-US" smtClean="0"/>
              <a:pPr/>
              <a:t>1/19/2022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9B2789DD-42A3-4C80-AF2C-183CB52F32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AAA12588-6A79-42E1-BB44-92D1F4B588ED}" type="datetimeFigureOut">
              <a:rPr lang="en-US" smtClean="0"/>
              <a:pPr/>
              <a:t>1/19/2022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9B2789DD-42A3-4C80-AF2C-183CB52F329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7" Type="http://schemas.openxmlformats.org/officeDocument/2006/relationships/image" Target="../media/image2.png"/><Relationship Id="rId2" Type="http://schemas.microsoft.com/office/2007/relationships/media" Target="../media/media9.m4a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838200"/>
            <a:ext cx="4953000" cy="3810000"/>
          </a:xfrm>
        </p:spPr>
        <p:txBody>
          <a:bodyPr>
            <a:noAutofit/>
          </a:bodyPr>
          <a:lstStyle/>
          <a:p>
            <a:r>
              <a:rPr lang="en-US" sz="6000" b="1" dirty="0">
                <a:solidFill>
                  <a:srgbClr val="C00000"/>
                </a:solidFill>
                <a:latin typeface="Algerian" pitchFamily="82" charset="0"/>
              </a:rPr>
              <a:t>CLASSIFYING </a:t>
            </a:r>
            <a:br>
              <a:rPr lang="en-US" sz="6000" b="1" dirty="0">
                <a:solidFill>
                  <a:srgbClr val="C00000"/>
                </a:solidFill>
                <a:latin typeface="Algerian" pitchFamily="82" charset="0"/>
              </a:rPr>
            </a:br>
            <a:r>
              <a:rPr lang="en-US" sz="6000" b="1" dirty="0">
                <a:solidFill>
                  <a:srgbClr val="C00000"/>
                </a:solidFill>
                <a:latin typeface="Algerian" pitchFamily="82" charset="0"/>
              </a:rPr>
              <a:t>	PERSONAL 		INCOME</a:t>
            </a:r>
            <a:endParaRPr lang="en-US" sz="5400" b="1" dirty="0">
              <a:solidFill>
                <a:srgbClr val="C00000"/>
              </a:solidFill>
              <a:latin typeface="Algerian" pitchFamily="8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91000" y="5029200"/>
            <a:ext cx="403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Project by : </a:t>
            </a:r>
          </a:p>
          <a:p>
            <a:r>
              <a:rPr lang="en-US" sz="2400" dirty="0">
                <a:solidFill>
                  <a:srgbClr val="002060"/>
                </a:solidFill>
              </a:rPr>
              <a:t> Kanchan R. Bhamare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2016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467600" cy="579438"/>
          </a:xfrm>
        </p:spPr>
        <p:txBody>
          <a:bodyPr/>
          <a:lstStyle/>
          <a:p>
            <a:r>
              <a:rPr lang="en-US" dirty="0"/>
              <a:t> Education vs. Salary Status</a:t>
            </a:r>
          </a:p>
        </p:txBody>
      </p:sp>
      <p:pic>
        <p:nvPicPr>
          <p:cNvPr id="22530" name="Picture 2" descr="C:\Users\User\Desktop\data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1066800"/>
            <a:ext cx="7620000" cy="5080000"/>
          </a:xfrm>
          <a:prstGeom prst="rect">
            <a:avLst/>
          </a:prstGeom>
          <a:noFill/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1869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487362"/>
          </a:xfrm>
        </p:spPr>
        <p:txBody>
          <a:bodyPr>
            <a:normAutofit fontScale="90000"/>
          </a:bodyPr>
          <a:lstStyle/>
          <a:p>
            <a:r>
              <a:rPr lang="en-US" dirty="0"/>
              <a:t>Education vs. Salary Status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5"/>
          <a:srcRect l="16032" t="40625" r="44143" b="13542"/>
          <a:stretch>
            <a:fillRect/>
          </a:stretch>
        </p:blipFill>
        <p:spPr bwMode="auto">
          <a:xfrm>
            <a:off x="762000" y="990600"/>
            <a:ext cx="7315200" cy="4495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228600" y="5562601"/>
            <a:ext cx="8458200" cy="120032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From the above table and graph we can see that people who have done Doctorate, Masters, </a:t>
            </a:r>
            <a:r>
              <a:rPr lang="en-US" dirty="0" err="1"/>
              <a:t>prof</a:t>
            </a:r>
            <a:r>
              <a:rPr lang="en-US" dirty="0"/>
              <a:t>-school are more likely to earn above 50,000 USD per year when compared with others. Hence an influencing variable in avoiding the misuse of subsidies.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14400" y="3733800"/>
            <a:ext cx="7010400" cy="228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4400" y="4267200"/>
            <a:ext cx="7010400" cy="152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914400" y="4648200"/>
            <a:ext cx="7010400" cy="228600"/>
          </a:xfrm>
          <a:prstGeom prst="roundRect">
            <a:avLst/>
          </a:prstGeom>
          <a:solidFill>
            <a:schemeClr val="bg2">
              <a:lumMod val="90000"/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1641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467600" cy="579438"/>
          </a:xfrm>
        </p:spPr>
        <p:txBody>
          <a:bodyPr/>
          <a:lstStyle/>
          <a:p>
            <a:r>
              <a:rPr lang="en-US" dirty="0"/>
              <a:t>occupation vs. Salary Status</a:t>
            </a:r>
          </a:p>
        </p:txBody>
      </p:sp>
      <p:pic>
        <p:nvPicPr>
          <p:cNvPr id="24578" name="Picture 2" descr="C:\Users\User\Desktop\occupation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914400"/>
            <a:ext cx="7772400" cy="5320928"/>
          </a:xfrm>
          <a:prstGeom prst="rect">
            <a:avLst/>
          </a:prstGeom>
          <a:noFill/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942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467600" cy="503238"/>
          </a:xfrm>
        </p:spPr>
        <p:txBody>
          <a:bodyPr>
            <a:normAutofit fontScale="90000"/>
          </a:bodyPr>
          <a:lstStyle/>
          <a:p>
            <a:r>
              <a:rPr lang="en-US" dirty="0"/>
              <a:t>occupation vs. Salary Status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4"/>
          <a:srcRect l="15813" t="40625" r="41435" b="19792"/>
          <a:stretch>
            <a:fillRect/>
          </a:stretch>
        </p:blipFill>
        <p:spPr bwMode="auto">
          <a:xfrm>
            <a:off x="533400" y="914400"/>
            <a:ext cx="7758363" cy="4572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533400" y="5638800"/>
            <a:ext cx="7772400" cy="9233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From above observations those who make more than 50,000 USD per year are more likely to work as managers and professionals, hence an important variable in </a:t>
            </a:r>
            <a:r>
              <a:rPr lang="en-US" dirty="0" err="1"/>
              <a:t>avoding</a:t>
            </a:r>
            <a:r>
              <a:rPr lang="en-US" dirty="0"/>
              <a:t> the misuse of subsidies.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62000" y="2286000"/>
            <a:ext cx="7467600" cy="228600"/>
          </a:xfrm>
          <a:prstGeom prst="roundRect">
            <a:avLst/>
          </a:prstGeom>
          <a:blipFill dpi="0" rotWithShape="1">
            <a:blip r:embed="rId5">
              <a:alphaModFix amt="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762000" y="3886200"/>
            <a:ext cx="7467600" cy="228600"/>
          </a:xfrm>
          <a:prstGeom prst="roundRect">
            <a:avLst/>
          </a:prstGeom>
          <a:blipFill dpi="0" rotWithShape="1">
            <a:blip r:embed="rId5">
              <a:alphaModFix amt="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1650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7467600" cy="579438"/>
          </a:xfrm>
        </p:spPr>
        <p:txBody>
          <a:bodyPr/>
          <a:lstStyle/>
          <a:p>
            <a:r>
              <a:rPr lang="en-US" dirty="0"/>
              <a:t>Histogram of capital gain</a:t>
            </a:r>
          </a:p>
        </p:txBody>
      </p:sp>
      <p:pic>
        <p:nvPicPr>
          <p:cNvPr id="26626" name="Picture 2" descr="C:\Users\User\Desktop\capital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1371599"/>
            <a:ext cx="6781800" cy="4267201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895600" y="2438400"/>
            <a:ext cx="4495800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92% (27611) of the capital gain is 0.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1015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7467600" cy="579438"/>
          </a:xfrm>
        </p:spPr>
        <p:txBody>
          <a:bodyPr/>
          <a:lstStyle/>
          <a:p>
            <a:r>
              <a:rPr lang="en-US" dirty="0"/>
              <a:t>Histogram of capital loss</a:t>
            </a:r>
          </a:p>
        </p:txBody>
      </p:sp>
      <p:pic>
        <p:nvPicPr>
          <p:cNvPr id="27650" name="Picture 2" descr="C:\Users\User\Desktop\cap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1295400"/>
            <a:ext cx="7162800" cy="4985848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743200" y="2286000"/>
            <a:ext cx="4876800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95% (</a:t>
            </a:r>
            <a:r>
              <a:rPr lang="en-US" dirty="0"/>
              <a:t>28721</a:t>
            </a:r>
            <a:r>
              <a:rPr lang="en-US" b="1" dirty="0"/>
              <a:t>) of the capital loss is 0.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962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77200" cy="1143000"/>
          </a:xfrm>
        </p:spPr>
        <p:txBody>
          <a:bodyPr/>
          <a:lstStyle/>
          <a:p>
            <a:r>
              <a:rPr lang="en-US" dirty="0"/>
              <a:t>Box Plot - Hours per week </a:t>
            </a:r>
            <a:r>
              <a:rPr lang="en-US" dirty="0" err="1"/>
              <a:t>vs</a:t>
            </a:r>
            <a:r>
              <a:rPr lang="en-US" dirty="0"/>
              <a:t> salary status</a:t>
            </a:r>
          </a:p>
        </p:txBody>
      </p:sp>
      <p:pic>
        <p:nvPicPr>
          <p:cNvPr id="28674" name="Picture 2" descr="C:\Users\User\Desktop\download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1752600"/>
            <a:ext cx="5458761" cy="40432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867400" y="1676401"/>
            <a:ext cx="2895600" cy="42473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 From the above plot it is clearly visible that those who make more than 50,000 USD per year are more likely to spend 40-50 hours per week.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This variable can contribute in classifying the individual's salary  status since there is association between salary status and hours per week.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3194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miley Face 1"/>
          <p:cNvSpPr/>
          <p:nvPr/>
        </p:nvSpPr>
        <p:spPr>
          <a:xfrm>
            <a:off x="838200" y="685800"/>
            <a:ext cx="2667000" cy="22098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ction Button: Home 3">
            <a:hlinkClick r:id="" action="ppaction://hlinkshowjump?jump=firstslide" highlightClick="1"/>
          </p:cNvPr>
          <p:cNvSpPr/>
          <p:nvPr/>
        </p:nvSpPr>
        <p:spPr>
          <a:xfrm>
            <a:off x="914400" y="3810000"/>
            <a:ext cx="2819400" cy="2514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419600" y="1371600"/>
            <a:ext cx="4191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Thank you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43400" y="3810000"/>
            <a:ext cx="4038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Stay home, stay safe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07"/>
    </mc:Choice>
    <mc:Fallback xmlns="">
      <p:transition spd="slow" advTm="38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Arial Black" pitchFamily="34" charset="0"/>
                <a:cs typeface="Aharoni" pitchFamily="2" charset="-79"/>
              </a:rPr>
              <a:t>Problem Statement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•	“Subsidy Inc.” delivers subsidies to individuals based on their income.</a:t>
            </a:r>
          </a:p>
          <a:p>
            <a:pPr>
              <a:buNone/>
            </a:pPr>
            <a:r>
              <a:rPr lang="en-US" dirty="0"/>
              <a:t>•	Accurate income data is one of the hardest pieces of data to obtain across the world.</a:t>
            </a:r>
          </a:p>
          <a:p>
            <a:pPr>
              <a:buNone/>
            </a:pPr>
            <a:r>
              <a:rPr lang="en-US" dirty="0"/>
              <a:t>•	Subsidy Inc. has obtained a large data set of authenticated data on individual income, demographic parameters, and few         financial parameters.</a:t>
            </a:r>
          </a:p>
          <a:p>
            <a:pPr>
              <a:buNone/>
            </a:pPr>
            <a:r>
              <a:rPr lang="en-US" dirty="0"/>
              <a:t>•	Subsidy Inc. wishes us to:  Develop an income classifier system for individuals.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3702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itchFamily="34" charset="0"/>
              </a:rPr>
              <a:t>The Objective is to 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Simplify the data system by reducing the number of variables to be studied, without sacrificing too much of accuracy. Such a system would help subsidy Inc. in planning system subsidy outlay , monitoring and preventing misuse.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2309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944562"/>
          </a:xfrm>
        </p:spPr>
        <p:txBody>
          <a:bodyPr>
            <a:normAutofit fontScale="90000"/>
          </a:bodyPr>
          <a:lstStyle/>
          <a:p>
            <a:pPr algn="l"/>
            <a:r>
              <a:rPr lang="en-US" sz="2000" b="1" dirty="0">
                <a:solidFill>
                  <a:srgbClr val="0070C0"/>
                </a:solidFill>
              </a:rPr>
              <a:t>Variable Description</a:t>
            </a:r>
            <a:br>
              <a:rPr lang="en-US" sz="2000" b="1" dirty="0">
                <a:solidFill>
                  <a:srgbClr val="0070C0"/>
                </a:solidFill>
              </a:rPr>
            </a:br>
            <a:r>
              <a:rPr lang="en-US" sz="2000" dirty="0"/>
              <a:t>size: 31,978 x 13                                </a:t>
            </a:r>
            <a:br>
              <a:rPr lang="en-US" sz="2000" dirty="0"/>
            </a:br>
            <a:r>
              <a:rPr lang="en-US" sz="2000" dirty="0"/>
              <a:t>File : </a:t>
            </a:r>
            <a:r>
              <a:rPr lang="en-US" sz="2000" dirty="0" err="1"/>
              <a:t>r'C</a:t>
            </a:r>
            <a:r>
              <a:rPr lang="en-US" sz="2000" dirty="0"/>
              <a:t>:\Users\User\Downloads\income(1) (1).</a:t>
            </a:r>
            <a:r>
              <a:rPr lang="en-US" sz="2000" dirty="0" err="1"/>
              <a:t>csv</a:t>
            </a:r>
            <a:r>
              <a:rPr lang="en-US" sz="2000" dirty="0"/>
              <a:t>'</a:t>
            </a:r>
            <a:endParaRPr lang="en-US" sz="2000" b="1" dirty="0">
              <a:solidFill>
                <a:srgbClr val="0070C0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</p:nvPr>
        </p:nvGraphicFramePr>
        <p:xfrm>
          <a:off x="228600" y="1219200"/>
          <a:ext cx="8229600" cy="509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03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20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6994">
                <a:tc>
                  <a:txBody>
                    <a:bodyPr/>
                    <a:lstStyle/>
                    <a:p>
                      <a:r>
                        <a:rPr lang="en-US" sz="1600" dirty="0"/>
                        <a:t>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Description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Categories of Variable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6994">
                <a:tc>
                  <a:txBody>
                    <a:bodyPr/>
                    <a:lstStyle/>
                    <a:p>
                      <a:r>
                        <a:rPr lang="en-US" sz="1600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The age of the individual in 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-----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8360">
                <a:tc>
                  <a:txBody>
                    <a:bodyPr/>
                    <a:lstStyle/>
                    <a:p>
                      <a:r>
                        <a:rPr lang="en-US" sz="1600" dirty="0"/>
                        <a:t>Job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Working status</a:t>
                      </a:r>
                      <a:r>
                        <a:rPr lang="en-US" sz="1600" baseline="0" dirty="0"/>
                        <a:t> of a person ,which sector does he work 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Federal-</a:t>
                      </a:r>
                      <a:r>
                        <a:rPr lang="en-US" sz="1600" dirty="0" err="1"/>
                        <a:t>gov</a:t>
                      </a:r>
                      <a:r>
                        <a:rPr lang="en-US" sz="1600" dirty="0"/>
                        <a:t>, Local-</a:t>
                      </a:r>
                      <a:r>
                        <a:rPr lang="en-US" sz="1600" dirty="0" err="1"/>
                        <a:t>gov</a:t>
                      </a:r>
                      <a:r>
                        <a:rPr lang="en-US" sz="1600" dirty="0"/>
                        <a:t>, private &amp; 5 more…..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8360">
                <a:tc>
                  <a:txBody>
                    <a:bodyPr/>
                    <a:lstStyle/>
                    <a:p>
                      <a:r>
                        <a:rPr lang="en-US" sz="1600" dirty="0"/>
                        <a:t>Ed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The level of Education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  <a:r>
                        <a:rPr lang="en-US" sz="1600" baseline="30000" dirty="0"/>
                        <a:t>th</a:t>
                      </a:r>
                      <a:r>
                        <a:rPr lang="en-US" sz="1600" dirty="0"/>
                        <a:t> , Masters, Doctorate and 13</a:t>
                      </a:r>
                      <a:r>
                        <a:rPr lang="en-US" sz="1600" baseline="0" dirty="0"/>
                        <a:t> more…..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9726">
                <a:tc>
                  <a:txBody>
                    <a:bodyPr/>
                    <a:lstStyle/>
                    <a:p>
                      <a:r>
                        <a:rPr lang="en-US" sz="1600" dirty="0" err="1"/>
                        <a:t>maritalstatus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String 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The marital status of the</a:t>
                      </a:r>
                      <a:r>
                        <a:rPr lang="en-US" sz="1600" baseline="0" dirty="0"/>
                        <a:t> individual 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Divorced, Never-married, Married-AF – spouse, and 4 more….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9726">
                <a:tc>
                  <a:txBody>
                    <a:bodyPr/>
                    <a:lstStyle/>
                    <a:p>
                      <a:r>
                        <a:rPr lang="en-US" sz="1600" dirty="0"/>
                        <a:t>Occupation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String 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The type of work the individual does.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Armed-Forced,</a:t>
                      </a:r>
                      <a:r>
                        <a:rPr lang="en-US" sz="1600" baseline="0" dirty="0"/>
                        <a:t> Sales,</a:t>
                      </a:r>
                      <a:r>
                        <a:rPr lang="en-US" sz="1600" dirty="0"/>
                        <a:t> Tech</a:t>
                      </a:r>
                      <a:r>
                        <a:rPr lang="en-US" sz="1600" baseline="0" dirty="0"/>
                        <a:t> support, and 11 more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1486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944562"/>
          </a:xfrm>
        </p:spPr>
        <p:txBody>
          <a:bodyPr>
            <a:normAutofit/>
          </a:bodyPr>
          <a:lstStyle/>
          <a:p>
            <a:pPr algn="l"/>
            <a:r>
              <a:rPr lang="en-US" sz="1800" b="1" dirty="0">
                <a:solidFill>
                  <a:srgbClr val="0070C0"/>
                </a:solidFill>
              </a:rPr>
              <a:t>Variable Description</a:t>
            </a:r>
            <a:br>
              <a:rPr lang="en-US" sz="1800" b="1" dirty="0">
                <a:solidFill>
                  <a:srgbClr val="0070C0"/>
                </a:solidFill>
              </a:rPr>
            </a:br>
            <a:r>
              <a:rPr lang="en-US" sz="1800" dirty="0"/>
              <a:t>size: 31,978 x 13                                </a:t>
            </a:r>
            <a:br>
              <a:rPr lang="en-US" sz="1800" dirty="0"/>
            </a:br>
            <a:r>
              <a:rPr lang="en-US" sz="1800" dirty="0"/>
              <a:t>Data File : </a:t>
            </a:r>
            <a:r>
              <a:rPr lang="en-US" sz="1800" dirty="0" err="1"/>
              <a:t>r'C</a:t>
            </a:r>
            <a:r>
              <a:rPr lang="en-US" sz="1800" dirty="0"/>
              <a:t>:\Users\User\Downloads\income(1) (1).</a:t>
            </a:r>
            <a:r>
              <a:rPr lang="en-US" sz="1800" dirty="0" err="1"/>
              <a:t>csv</a:t>
            </a:r>
            <a:r>
              <a:rPr lang="en-US" sz="1800" dirty="0"/>
              <a:t>'</a:t>
            </a:r>
            <a:endParaRPr lang="en-US" sz="1800" b="1" dirty="0">
              <a:solidFill>
                <a:srgbClr val="0070C0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</p:nvPr>
        </p:nvGraphicFramePr>
        <p:xfrm>
          <a:off x="457200" y="1402080"/>
          <a:ext cx="8382000" cy="545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22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35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387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074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4855">
                <a:tc>
                  <a:txBody>
                    <a:bodyPr/>
                    <a:lstStyle/>
                    <a:p>
                      <a:r>
                        <a:rPr lang="en-US" sz="1600" dirty="0"/>
                        <a:t>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Description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Categories of Variable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855">
                <a:tc>
                  <a:txBody>
                    <a:bodyPr/>
                    <a:lstStyle/>
                    <a:p>
                      <a:r>
                        <a:rPr lang="en-US" sz="1600" dirty="0"/>
                        <a:t>Relationship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Relationship</a:t>
                      </a:r>
                      <a:r>
                        <a:rPr lang="en-US" sz="1600" baseline="0" dirty="0"/>
                        <a:t> of individual to his/her household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Husband,</a:t>
                      </a:r>
                      <a:r>
                        <a:rPr lang="en-US" sz="1600" baseline="0" dirty="0"/>
                        <a:t> wife, own- child &amp; 3 more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855">
                <a:tc>
                  <a:txBody>
                    <a:bodyPr/>
                    <a:lstStyle/>
                    <a:p>
                      <a:r>
                        <a:rPr lang="en-US" sz="1600" dirty="0"/>
                        <a:t>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The individual’s 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Black,</a:t>
                      </a:r>
                      <a:r>
                        <a:rPr lang="en-US" sz="1600" baseline="0" dirty="0"/>
                        <a:t> white and 3 more …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232">
                <a:tc>
                  <a:txBody>
                    <a:bodyPr/>
                    <a:lstStyle/>
                    <a:p>
                      <a:r>
                        <a:rPr lang="en-US" sz="1600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The individual’s 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Male,female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855">
                <a:tc>
                  <a:txBody>
                    <a:bodyPr/>
                    <a:lstStyle/>
                    <a:p>
                      <a:r>
                        <a:rPr lang="en-US" sz="1600" dirty="0" err="1"/>
                        <a:t>capitalgain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integer 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The capital gains</a:t>
                      </a:r>
                      <a:r>
                        <a:rPr lang="en-US" sz="1600" baseline="0" dirty="0"/>
                        <a:t> of the individual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8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capitalloss</a:t>
                      </a:r>
                      <a:endParaRPr lang="en-US" sz="1600" dirty="0"/>
                    </a:p>
                    <a:p>
                      <a:r>
                        <a:rPr lang="en-US" sz="16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integer 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The capital losses</a:t>
                      </a:r>
                      <a:r>
                        <a:rPr lang="en-US" sz="1600" baseline="0" dirty="0"/>
                        <a:t> of the individual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4855">
                <a:tc>
                  <a:txBody>
                    <a:bodyPr/>
                    <a:lstStyle/>
                    <a:p>
                      <a:r>
                        <a:rPr lang="en-US" sz="1600" dirty="0" err="1"/>
                        <a:t>hoursperweek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The no. of hours the individual works per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88478">
                <a:tc>
                  <a:txBody>
                    <a:bodyPr/>
                    <a:lstStyle/>
                    <a:p>
                      <a:r>
                        <a:rPr lang="en-US" sz="1600" dirty="0" err="1"/>
                        <a:t>nativecountry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The native country of the individual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United State, Cambodia, Canada</a:t>
                      </a:r>
                      <a:r>
                        <a:rPr lang="en-US" sz="1600" baseline="0" dirty="0"/>
                        <a:t> &amp; 39 more….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88478">
                <a:tc>
                  <a:txBody>
                    <a:bodyPr/>
                    <a:lstStyle/>
                    <a:p>
                      <a:r>
                        <a:rPr lang="en-US" sz="1600" dirty="0" err="1"/>
                        <a:t>SalStat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The outcome variable indicating whether</a:t>
                      </a:r>
                      <a:r>
                        <a:rPr lang="en-US" sz="1600" baseline="0" dirty="0"/>
                        <a:t> a person’s salary status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Less</a:t>
                      </a:r>
                      <a:r>
                        <a:rPr lang="en-US" sz="1600" baseline="0" dirty="0"/>
                        <a:t> than or equal to 50,000, Greater than 50,000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3261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Frequency distribution of 'Salary Status'</a:t>
            </a:r>
          </a:p>
        </p:txBody>
      </p:sp>
      <p:sp>
        <p:nvSpPr>
          <p:cNvPr id="1026" name="AutoShape 2" descr="data:image/png;base64,iVBORw0KGgoAAAANSUhEUgAAAaAAAAERCAYAAAA9oHOJAAAABHNCSVQICAgIfAhkiAAAAAlwSFlzAAALEgAACxIB0t1+/AAAADh0RVh0U29mdHdhcmUAbWF0cGxvdGxpYiB2ZXJzaW9uMy4yLjIsIGh0dHA6Ly9tYXRwbG90bGliLm9yZy+WH4yJAAAgAElEQVR4nO3deVwU9f8H8BfITaCiKGZfJVGwuERAVCwVjzzIc73PryAPjzSVFIz0q0YeheSRZoh+IVS871vTnymKBpSFolziKiZfLLW4F3Z+f/hgcmPRpYUdhNfz8fDxcD/vmdnPMrP72vnM7IyeIAgCiIiIdExf6g4QEVH9xAAiIiJJMICIiEgSDCAiIpIEA4iIiCRhIHUHXhVKpRL5+fkwNDSEnp6e1N0hInolCIIAhUIBc3Nz6Our7vMwgDSUn5+P1NRUqbtBRPRKsre3h4WFhUobA0hDhoaGAJ79EY2MjCTuDRHRq6GkpASpqaniZ+jzGEAaKh92MzIygrGxscS9ISJ6tag7dMGTEIiISBIMICIikgQDiIiIJMEAIiIiSTCAiIhIEgwgIiKSBAOIiIgkwQDSoRJFmdRdoFqI2wXVV/whqg4ZGTbA2AXbpe4G1TI7Ph8ndReIJME9ICIikgQDiIiIJMEAIiIiSTCAiIhIEgwgIiKSBAOIiIgkwQAiIiJJMICIiEgSDCAiIpIEA4iIiCTBACIiIkkwgIiISBIMICIikgQDiIiIJMEAIiIiSTCAiIhIEgwgIiKShE4D6OHDh5g9eza8vLzg7e2NhQsX4unTpwAAhUKBZcuWwcvLC15eXggLC4NSqRTnrek6ERHpls5uya1UKjFjxgw0btwY0dHRKCkpwZIlSxAUFIRNmzYhPDwccXFxiIiIQF5eHoKCgmBpaYmAgAAAqPE6ERHpls72gFJSUnDjxg2sXLkS7du3h4uLC0JCQnD+/Hnk5uYiNjYWwcHBcHV1hbe3NwIDAxEdHQ2lUoni4uIarRMRke7pbA/o9ddfx+bNm2FtbS226enpAQCys7NRWFgIDw8Psebh4YFHjx5BLpfjyZMnNVq3tbWtwVdORETq6GwPqHHjxnj33XdV2qKiomBra4ucnByYmZnBwsJCrJUH1cOHD2u8TkREuqezPaC/i4iIwOnTp/HNN9/g8ePHMDIyUqmXPy4pKUFhYWGN1qsiOTm5StM/z93d/R/PS3VbYmKi1F0g0jlJAmjDhg1Yt24dFi9ejO7du+PkyZMVgqD8sampKUxMTGq0XhVOTk4wNjau0jxEL8MvJ1RXFRcXV/rFXecB9NlnnyEmJgZLlizBmDFjAAA2NjYoKChAfn4+zM3NAQC5ubkAgObNm8PQ0LBG60REpHs6/R3Q2rVrsW3bNqxYsUIMHwBo3749TE1NVYYhEhIS0LRpU7Rq1arG60REpHs6C6Bbt25h06ZNmDJlCrp164bc3Fzxn4GBAWQyGUJDQ5GUlIQrV65g9erVmDRpEgDAxMSkRutERKR7OhuCO3XqFJRKJSIjIxEZGalSO3LkCObPn4/i4mL4+/vD2NgYMpkMU6dOFaep6ToREemWniAIgtSdeBWUH0jT9iSEsQu2V2OvqC7Y8fk4qbtAVGNe9NnJi5ESEZEkGEBERCQJBhAREUmCAURERJJgABERkSQYQEREJAkGEBERSYIBREREkmAAERGRJBhAREQkCQYQERFJggFERESSYAAREZEkGEBERCQJBhAREUmCAURERJJgABERkSQYQEREJAkGEBERSYIBREREkmAAERGRJBhAREQkCQYQERFJggFERESSYAAREZEkGEBERCQJBhAREUmCAURERJJgABERkSQYQEREJAkGEBERSYIBREREkmAAERGRJBhAREQkCUkCqKSkBAMHDsT58+fFttOnT8PBwUHln6+vr1hXKBRYtmwZvLy84OXlhbCwMCiVymqrExGRbhno+gmLioowd+5cpKenq7Snp6ejW7duWLly5V+dM/ire+Hh4YiLi0NERATy8vIQFBQES0tLBAQEVEudiIh0S6d7QDdu3IBMJsODBw8q1NLT02Fvbw9ra2vxX+PGjQEAxcXFiI2NRXBwMFxdXeHt7Y3AwEBER0dDqVRqXSciIt3TaQDFx8ejV69e2LVrV4VaWloa3nzzTbXzpaSkoLCwEB4eHmKbh4cHHj16BLlcrnWdiIh0T6dDcH5+fmrbS0tLcefOHcTHx2Pr1q0oLi7GO++8g/nz58PCwgI5OTkwMzODhYWFOI+1tTUA4OHDh3j69KlWdVtb2+p+qURE9BI6Pwakjlwuh0KhgL6+PsLDw5Gbm4uVK1dizpw52LJlCwoLC2FkZKQyT/njkpISretVkZycXKXpn+fu7v6P56W6LTExUeouEOlcrQigNm3aID4+Ho0aNYKenh4AwMrKCjKZDFlZWTAxMakQFOWPTU1Nta5XhZOTE4yNjas0D9HL8MsJ1VXFxcWVfnGvFQEEQDzhoFzbtm0BADk5ObCxsUFBQQHy8/Nhbm4OAMjNzQUANG/eHIaGhlrViYhI92rFD1HPnTsHT09P5Ofni203b96Evr4+3nzzTbRv3x6mpqYqwxQJCQlo2rQpWrVqpXWdiIh0r1YEkLu7O4yNjbFw4UJkZGTg6tWrCAkJwfDhw9GsWTOYmJhAJpMhNDQUSUlJuHLlClavXo1JkyYBgNZ1IiLSvVoxBNewYUNs2bIFq1atwogRI2BkZARfX18sWLBAnGb+/PkoLi6Gv78/jI2NIZPJMHXq1GqrExGRbukJgiBI3YlXQfmBNG1PQhi7YHs19orqgh2fj5O6C0Q15kWfnbViCI6IiOofBhAREUmCAURERJJgABERkSSqJYB4RWkiIqoqjQOoV69eePz4cYX2nJwcdO3atVo7RUREdd8Lfwf03Xff4fr16wCA7OxsbNiwAWZmZirTZGVlgWdyExFRVb0wgGxtbbF8+XIIggA9PT2cPXsW+vp/7TTp6enB3NwcCxcurPGOEhFR3fLCALKzs8N3330HAPDx8cHevXthZWWlk44REVHdpvGleM6dO1eT/SAionpG4wAqKirC1q1bkZSUBIVCUeG4z7ffflvtnSMiorpL4wBaunQpjhw5gi5duqBJkyY12SciIqoHNA6gixcvIjQ0FEOGDKnJ/hARUT2h8e+ACgsL0bFjx5rsCxER1SMaB1D37t15IgIREVUbjYfg2rdvjy+//BKXL19GmzZtYGRkpFKfN29etXeOiIjqLo0DaOfOnWjSpAnS09ORnp6uUtPT02MAERFRlfB3QEREJAmNA6ikpOSF9b8PyREREb2IxgHk4uICPT29SuspKSnV0iEiIqofNA6g5cuXqwRQaWkpsrKycODAAYSEhNRI54iIqO7SOICGDRumtv2tt97C/v37MXDgwGrrFBER1X1a3xHVzc0NiYmJ1dEXIiKqR7QOoAMHDqBhw4bV0RciIqpHNB6C69atW4W2goICFBYWYu7cudXaKSIiqvs0DqBRo0ZVOAvOyMgIbm5u8PT0rPaOERFR3aZxAM2aNasm+0FERPWMxgEEAD///DO++eYb3Lp1C0ZGRmjXrh2mTJmCDh061FT/iIiojtL4JISEhASMHTsWv/76K3r16gVvb2/cu3cP48ePR0JCQk32kYiI6iCN94C+/PJLDBs2DMuWLVNpX7RoEdatW8dbchMRUZVovAeUnJyMSZMmVWifPHkyfvnll2rtFBER1X0aB5ClpSXy8vIqtP/xxx8wNDSs1k4REVHdp3EAde3aFStWrEBubq7YlpOTg1WrVqFr16410jkiIqq7ND4GNHfuXIwePRo+Pj7417/+BQC4d+8emjZtii+//LLGOkhERHWTxntANjY22LRpE2bNmoVOnTqhU6dOmDZtGjZt2oQWLVpU6UlLSkowcOBAnD9/XmxTKBRYtmwZvLy84OXlhbCwMCiVSp3ViYhItzTeA7p8+TKmTZuGf//731iyZAkAYOTIkYiMjMTmzZvh4eGh0XKKioowd+7cCrf1Dg8PR1xcHCIiIpCXl4egoCBYWloiICBAJ3UiItItjfeAwsPDMWnSJJXrvu3evRtjxozB6tWrNVrGjRs3IJPJ8ODBA5X24uJixMbGIjg4GK6urvD29kZgYCCio6OhVCprvE5ERLqncQClp6dj5MiRFdpHjx6NW7duabSM+Ph49OrVC7t27VJpT0lJQWFhocpelIeHBx49egS5XF7jdSIi0j2Nh+AaNmyIzMxM8QSEcnK5HObm5hotw8/PT217Tk4OzMzMYGFhIbZZW1sDAB4+fIinT5/WaN3W1laj/hMRUfXROID69++PpUuXYtGiRXB1dQXw7Npwn332Gd577z2tOlFYWAgjIyOVtvLHJSUlNV6viuTk5CpN/zx3d/d/PC/VbbypI9VHGgfQnDlzIJfLMX36dPG2DIIgoF+/fggMDNSqEyYmJhWCoPyxqalpjderwsnJCcbGxlWah+hl+OWE6qri4uJKv7hrHEAmJibYuHEj7t69i1u3bsHQ0BBt27ZFq1attO6gjY0NCgoKkJ+fLw7nlf/gtXnz5jA0NKzROhER6V6Vb8ndunVrvPfee/Dx8amW8AGA9u3bw9TUVGUYIiEhAU2bNkWrVq1qvE5ERLpX5QCqCSYmJpDJZAgNDUVSUhKuXLmC1atXixc/rek6ERHpXpVuSFeT5s+fj+LiYvj7+8PY2BgymQxTp07VWZ2IiHRLTxAEQepOvArKD6RpexLC2AXbq7FXVBfs+Hyc1F0gqjEv+uysFUNwRERU/zCAiIhIEgwgIiKSBAOIiIgkwQAiIiJJMICIiEgSDCAiIpIEA4iIiCTBACIiIkkwgIiISBIMICIikgQDiIiIJMEAIiIiSTCAiIhIEgwgIiKSBAOIiIgkwQAiIgCAslQhdReoFqrJ7aLW3JKbiKSlb2CIxM/9pe4G1TLuCyJrbNncAyIiIkkwgIiISBIMICIikgQDiIiIJMEAIiIiSTCAiIhIEgwgIiKSBAOIiIgkwQAiIiJJMICIiEgSDCAiIpIEA4iIiCTBACIiIkkwgIiISBIMICIikkStCqDTp0/DwcFB5Z+vry8AQKFQYNmyZfDy8oKXlxfCwsKgVCrFebWtExGRbtWqG9Klp6ejW7duWLlypdhmYPCsi+Hh4YiLi0NERATy8vIQFBQES0tLBAQEVEudiIh0q1btAaWnp8Pe3h7W1tbiv8aNG6O4uBixsbEIDg6Gq6srvL29ERgYiOjoaCiVSq3rRESke7UqgNLS0vDmm29WaE9JSUFhYSE8PDzENg8PDzx69AhyuVzrOhER6V6tCaDS0lLcuXMH8fHx6NevH3r27InFixfjzz//RE5ODszMzGBhYSFOb21tDQB4+PCh1nUiItK9WhNAcrkcCoUC+vr6CA8Px5IlS/DDDz9gzpw5KCwshJGRkcr05Y9LSkq0rhMRke7VmpMQ2rRpg/j4eDRq1Ah6enoAACsrK8hkMnTp0qVCUJQ/NjU1hYmJiVb1qkhOTq7S9M9zd3f/x/NS3ZaYmCh1F7h9UqVqavusNQEEAI0bN1Z53LZtWwCAUqlEQUEB8vPzYW5uDgDIzc0FADRv3hyGhoZa1avCyckJxsbG//AVEqnHD3+qzbTZPouLiyv94l5rhuDOnTsHT09P5Ofni203b96Evr4+hgwZAlNTU5UUTkhIQNOmTdGqVSu0b99eqzoREelerQkgd3d3GBsbY+HChcjIyMDVq1cREhKC4cOHo1mzZpDJZAgNDUVSUhKuXLmC1atXY9KkSQAAExMTrepERKR7tWYIrmHDhtiyZQtWrVqFESNGwMjICL6+vliwYAEAYP78+SguLoa/vz+MjY0hk8kwdepUcX5t60REpFt6giAIUnfiVVA+jqntMaCxC7ZXY6+oLtjx+TipuyBK/Nxf6i5QLeO+IFKr+V/02VlrhuCIiKh+YQAREZEkGEBERCQJBhAREUmCAURERJJgABERkSQYQEREJAkGEBERSYIBREREkmAAERGRJBhAREQkCQYQERFJggFERESSYAAREZEkGEBERCQJBhAREUmCAURERJJgABERkSQYQEREJAkGEBERSYIBREREkmAAERGRJBhAREQkCQYQERFJggFERESSYAAREZEkGEBERCQJBhAREUmCAURERJJgABERkSQYQEREJAkGEBERSYIBREREkmAAERGRJOpVACkUCixbtgxeXl7w8vJCWFgYlEql1N0iIqqXDKTugC6Fh4cjLi4OERERyMvLQ1BQECwtLREQECB114iI6p16swdUXFyM2NhYBAcHw9XVFd7e3ggMDER0dDT3goiIJFBvAiglJQWFhYXw8PAQ2zw8PPDo0SPI5XIJe0ZEVD/VmyG4nJwcmJmZwcLCQmyztrYGADx8+BC2trYvnF8QBABASUmJVv2wNDPUan6qe4qLi6Xuwl9MLF4+DdUr2m6f5Z+Z5Z+hz6s3AVRYWAgjIyOVtvLHmoSKQqEAAKSmpmrVj6nv22k1P9U9ycnJUnfhL97jpe4B1TLVtX0qFAqYmJiotNWbADIxMakQNOWPTU1NXzq/ubk57O3tYWhoCD09vRrpIxFRXSMIAhQKBczNzSvU6k0A2djYoKCgAPn5+eIfIjc3FwDQvHnzl86vr6+vMnxHRESa+fueT7l6cxJC+/btYWpqisTERLEtISEBTZs2RatWrSTsGRFR/VRvAsjExAQymQyhoaFISkrClStXsHr1akyaNEnqrhER1Ut6grpTE+qo4uJihIaG4tixYzA2NoZMJsO8efN4TIeISAL1KoCIiKj2qDdDcEREVLswgIiISBIMICIikgQD6CXu378PBwcHra+AUFW///47jhw5Ij728fHBtm3bdNqHV1lwcDBmz56ttiYIAnbv3q3VJUbef/99ODg4qPw7efKkWE9ISMDQoUPh4uICmUyGGzduvHB5Z86cQb9+/eDq6orJkyfj3r171Vp/1SgUCmzfvr1al3nr1i3Ex8cDkOZ9HRoaWmGbWbZsmVh/+PAhAgIC4Obmht69e+Pw4cMvXF5aWhrGjh0LV1dX+Pr64tKlS9Va1wUGUC31xRdf4MyZM1J3o0764YcfsGjRIpSWlv6j+cvKypCVlYWtW7fi0qVL4j8fHx8Az647GBAQgN69e+PAgQNwdnbG1KlTkZeXp3Z5N2/eRGBgICZPnoy9e/fCwsIC06ZNQ1lZWbXUX0VHjx7FunXrqnWZM2bMQHp6erUusyrS09Mxa9YslW1m3rx5Yn3mzJkwMjLCnj174O/vj48//hhJSUlql1VUVAR/f3/Y29tj//796N+/P2bOnCl+8dC2risMoFqKJyfWHG3/tnfv3kVJSQlcXV1hbW0t/iu/tuCePXtga2uLmTNnws7ODosXL4aZmRkOHTqkdnkxMTHo0aMHRo8ejXbt2mHVqlV48OCB+I1U2/qrqC5u/+np6XB0dFTZZl577TUAz74U3b59G5999hnatm2L0aNH4/3330d0dLTaZZ08eRKlpaX45JNPYGdnh5kzZ8LFxQWxsbHVUtcVBlAV5eXl4eOPP4anpyc6d+6MwMBA/Pbbb2I9NjYWvXv3hpOTE3x9fVX2Yk6fPo2BAwfC2dkZffr0wc6dO9U+x/r163HgwAGcOnVK/FYNPPvgmzBhApydndGvXz+VD5jMzEwEBATA3d0dTk5OGDJkiDjcAAAODg44ePAghg4dig4dOmDkyJH4+eefK32dOTk5CAwMROfOneHh4YGPPvoIjx8/BvDX8MXGjRvRqVMnzJw5U+0yfvzxR4waNQouLi547733EB0drfLBsn//fvTq1Qtubm5YvHgxPvroI6xatUr8GwwbNkxleRMmTBDrABAZGYk+ffrAyckJXl5eWLx48UsvLHv//n1MnDgRANCxY0dcvXoVAHDw4EH4+vrCxcUFAwYMwIkTJypdRnp6Opo1ayZ+eKh73Z6enuJjPT09uLu7V/pt9scff1S5TYiZmRkcHR3F6bWtV4cHDx7Az88PHTp0QN++fbFr1y44ODgAqHx7eNn6r2z9Xb16FQsXLsSTJ0/g4OCA+/fvQxAEREREoEePHnBzc8P48eNVhjV9fHzwxRdfoHv37vDx8UF+fr5K/ydMmIDs7Gx8+umnCA4OFtsvXryI/v37w8XFBePHj1fZA7hw4QKGDx8OFxcXuLm5wc/PDw8ePAAAXL16Fd7e3ti/fz98fHzg4eGB6dOn4/fff1f793vy5Alyc3Px5ptvqq3/+OOPaNeuHRo2bCi2eXh4VLoOk5KS4ObmBgODv66m5unpKU6vbV1XGEBVFBISguzsbERFRSEqKgr5+fmYPn06BEHAzZs3sWzZMsyfPx+nTp3CoEGDMHfuXPz222/47bffMG/ePIwZMwYnT57EzJkzsWTJEty6davCc0yZMgX9+/dHz549sXfvXrF97969GDNmDI4dO4a33noLgYGBKC0thSAImD59OqysrLB3717s378fNjY2CAkJUVnumjVrMGfOHOzcuRMGBgZYvHix2teoUCgwadIk5ObmYsuWLYiMjERGRgYCAwNVprt06RJ2796tMoxQ7tGjR/D390evXr1w5MgRLFiwAJs3b8aOHTsAAN9//z0++eQT+Pv7Y+/evSgqKsKpU6c0Xg+HDh1CREQEFi1ahFOnTmHJkiU4cOAAjh8//sL5WrRogfXr1wMAzp49Czc3Nxw8eBCLFi3ChAkTcOjQIQwbNgzz5s1TuWzT89LS0mBiYoLp06fD29sbI0aMwIULF8T6//73PzRr1kxlnqZNmyInJ0ft8nJyctRO//Dhw2qpa6u0tBQBAQHQ19fH7t27ERwcjLVr11aY7vnt4WXr/0Xrz83NDR9//DEaNWqES5cuoUWLFtixYwd27tyJTz/9FPv374enpycmTpwoXs8RePb+2LBhA9avX1/hwpfr16+HjY0N5s2bp/K+2LNnD0JDQ7F79248efIEy5cvBwDcu3cPM2fOxODBg3H8+HFs3rwZ9+/fF7cd4Fmo7NmzB+vXr8dXX32Fn376CZs2bVL7Nywf+tu6dSu6d++OAQMGYMuWLeLNMCtbh//73//U7g2+bBvTtq4r9eZipNVBLpfj5MmT+P7778ULmK5evRpeXl5ITEzE48ePoaenh5YtW6Jly5aYOnUq3n77bZiamiIrKwsKhQI2NjZi3cbGRu2FUM3NzWFiYgKlUgkrKyuxffjw4RgwYAAAICAgAMePH8evv/6KJk2aYMSIERg1apR4wdRx48bB398fRUVF4oUAx44di+7duwMA/Pz8MGPGDCgUChgaqt6j6OLFi7h//z5iYmLEeyaFhYVhwIABSE5ORqNGjQAAEydOrPQ+Stu3b0eHDh3E2523bt0ajx49QmRkJMaNG4fdu3ejd+/eGDNmDIBnB2gvX76s8bpo3rw5VqxYgXfffRcA0LJlS0RFRSEtLe2F8zVo0ED8lmllZQUjIyN8++23GDVqFEaNGgUA8Pf3R3JyMjZv3gx3d/cKy8jIyMAff/yBwYMHY/bs2Th58iSmTZuG7du3o2PHjpXe+qOyvbOioqIXTq9tXVvx8fHIysrCt99+CysrK9jb22PWrFlYsmSJynTPbw9r16594fp/0fozMjISt+Py7W/z5s346KOP8M477wAAPvzwQ1y5cgV79uzBjBkzAAADBw6Ek5OT2tfQqFEjNGjQAObm5rCwsMDTp08BAPPmzRPXsUwmQ1RUFIBnx/kWLlyIcePGAQDeeOMN9O3bV2VUobS0FMHBwXB0dAQADBo0CNevX1f7/Onp6dDX18cbb7yBiIgIJCcnY/ny5SgrK0NAQMBLbxdjbGysUnvZNqZtXVcYQFWQkZEBAOjXr59Ke2lpKe7cuQNfX194enpi+PDhaNu2LXr27AmZTAYzMzO89dZb8PX1xcyZM/HGG2+gZ8+eGDp0KBo3bqzx8//rX/8S/1/+Bi0qKoKZmRnGjRuHw4cPIzk5GXfu3BGHJ54/EP18WJQPH6kLoPT0dLz++uvimx8A7Ozs0LBhQ2RkZIhv2JYtW77wbxUfHw83NzexraysDAqFAiUlJcjMzMTgwYPFmpGRUaUfHup07twZv/zyC7788ktkZmYiNTUVd+/eRceOHTVeRrn09HRMnjxZpa1jx46IiYlRO/2qVatQVFQkroO33noLt27dEgOoslt/VHZF4MqmL79NiLZ1bd2+fRstW7ZU+TL0/Hot9/z28LL1X5X1l5+fj19//RUhISFYtGiRymt8/j3xou2xMs9fiNjS0hJFRUUAnr1XTE1NERERgdTUVGRmZuL27dvisGO51q1bi/9/7bXXxPuG/d2oUaPQr18/8cubg4MDnjx5gqioKAQEBMDExERlKL/89enr61cIH6DydV6+jWlb1xUGUBWUlZXB0NAQBw4cqHD9OCsrK5iamiIqKgqJiYn4v//7P3z33XfYvn07oqKi4OrqitWrV2PKlCk4f/48zp07h9jYWKxduxa9e/fW6PkbNGhQoU0QBBQUFGDkyJEwNTVFnz590KdPH5SUlFQ4NvP3oCmf/++MjY3VXh+vrKxMZXp1b4xypaWl6Nu3L+bMmVOhZmBgABMTkwrP/fw3MnXP//xZa/v378fSpUshk8nQo0cPfPjhh5UOKb6MiYlJhedTKpXi8MjfGRoaVvhb2tnZ4ZdffgHwbO/s0aNHKvXc3NxKb/tR2fTlx5G0rWvLwMBAo5MCnt8eXrb+q7L+ytfDypUr8fbbb6vUzMzM1D6/pvT1VY9ClL/O1NRUjBo1Cu+88w46deqEsWPH4vz584iLi1OZ/u/bQWV/Jz09PTF8yrVt2xaPHj1CWVkZbGxs8NNPP6nUc3NzKwyTlXvZNqZtXVd4DKgK2rRpA4VCgcLCQrRu3RqtW7dGw4YNsWLFCjx48ABJSUlYv369eND++PHjaNGiBc6fP4+MjAyEhobC0dERH3zwAfbv34/OnTtXetyjKhdIvXbtGrKysrBt2zYEBATg3XffFcdy/8nZRHZ2dsjOzlYZX09LS0NeXh7atGmj8TIyMzPFv1Pr1q3FYS19fX20a9dOZbhCqVQiJSVFfGxoaKhyIFkQBNy/f2GQ1r0AAAuTSURBVF98vH37dvj5+WHRokUYPnw4bG1tIZfLNXq9f//btmnTpsKbPykpqdLXOnr0aKxZs0alLSUlRZzezc1N5fiRIAjiQV91/j59QUEBbt68KU6vbV1b9vb2ePDggcoB9vKwrczL1v/L1t/z68jCwgLW1tbIyclRWd7mzZtx7dq1anmNf3fgwAE4Ojpi3bp1GD9+PDp27Ai5XP6Pl/fFF19gwoQJKm03b96Era0tGjRogA4dOiAtLQ1//vmnWE9MTHzhNvPTTz+pjHAkJCSobBPa1HWFAVQFbdq0gY+PD4KCgpCYmIi0tDQEBgYiLS0Ntra2MDMzwzfffIOYmBjcv38f58+fR3Z2NpycnNCoUSPs27cP4eHhuHfvHq5du4Zbt26J48d/Z2ZmhgcPHmh0ILlRo0ZQKBQ4ceIEsrOzcezYMfE3FP9kTLdr165o164dAgMDcfPmTVy/fh0LFiyAm5sbnJ2dNVrGuHHjcPfuXYSGhiIzMxMXLlzAsmXLxCHHKVOm4Pvvv0dUVBTu3LmDlStXqrzBnZ2dkZWVhYMHD0Iul2P58uXiuH35a7569SoyMjJw69YtzJ8/H7m5uRq93vJvzSkpKSguLoa/vz92796NXbt2ISsrC1u2bMGZM2cqfGCU8/HxQXR0NE6fPo2srCysXbsWiYmJmDJlCoBnxxJSU1OxZs0aZGRk4NNPP0VhYSEGDRoE4Nk6yc3NFd/8Y8eOxZkzZ7Bt2zakpaUhODgYLVu2FI93aFvXVufOnWFnZ4eFCxciNTUVFy9eVHsSwvNetv5ftv7MzMxQUFCAjIwMKBQK+Pv7Y+PGjTh+/DjkcjnCwsJw6NAh2Nlpfot7c3Nz3LlzRzyb80UaN26MzMxMJCYmQi6X4+uvv8apU6f+8TESHx8fJCYmYtOmTZDL5Th06BA2b96M6dOnA3h2xpudnR3mz5+P1NRU7Nq1C0ePHlW5XUxubq44RNi3b18olUr85z//QUZGBjZu3IhffvkFo0ePrpa6zgj0Qvfu3RPs7e2F27dvC4IgCE+fPhWCg4MFT09Pwc3NTfD39xeysrLE6Y8ePSr0799fcHJyEnr27Cls3bpVrMXFxQlDhw4VXFxcBG9vbyEsLEwoLS1V+7zXr18XvL29BU9PT6G0tFTo2bOnEBMTU2m/NmzYIHTt2lXo0KGDMHToUOHo0aOCo6OjcOnSJUEQBMHe3l44d+6cOH98fLxgb28v5OXlqX3+Bw8eCDNmzBA6dOggeHp6CgsXLhSePHmi9rkr88MPPwgjR44UnJychHfeeUcIDw9Xeb2nT58W+vbtKzg7OwshISHCqFGjhJUrVwqCIAhKpVIICwsTOnXqJLi7uwvLly8XgoODxXpGRoYwevRowcXFRejWrZsQEhIiLF26VBg1apQgCIIQFBQkzJo1S22/iouLhSlTpgiOjo7C8ePHBUEQhNjYWKFXr16Co6OjMGjQIOH06dOVvq6ysjLh66+/Fnr27Ck4OTkJw4cPF65du6YyzeXLl4WBAwcKzs7OwogRI4QbN25U+Nvfu3dPbDt69Kjg4+MjuLq6CpMnTxbkcrnK8rSta0sulwsTJ04UnJychL59+wpr1qwRHB0dBUGofHt40fp/2fp78uSJMGzYMMHJyUn46aefhLKyMmHjxo1C9+7dBWdnZ2Ho0KHCxYsXxef6+/tDndjYWKFDhw7CtGnT1PZ53759QqdOnQRBEISCggJh7ty5QseOHYVOnToJU6ZMEaKjowVnZ2fhzz//VPv+WbdunTB06NBKn//MmTPCoEGDBGdnZ6FXr17Cjh07VOr37t0TJk+eLDg7Owu9e/cWjhw5olK3t7cX9u3bJz6+efOmIJPJBCcnJ8HX11eIi4tTmV7bui7wdgxUa0yYMAFOTk4ICgqSuis17qOPPkJQUJDKiR611W+//Yaff/4ZPXv2FNtOnDiBsLAwfPfddxL2rH7Zs2cPzMzMMHDgQKm7Um04BEekY3fv3sWTJ09eifABnh2PmT17NrZu3Yr79+8jMTERX331VZ36IKztlEolDh48CC8vL6m7Uq24B0S1Rn3ZAxIEAWVlZSq/Qq/tzp8/jzVr1uDOnTto2LAhBg8ejA8//FDtmZVUM9T9ZOJVxwAiIiJJcAiOiIgkwQAiIiJJMICIiEgSDCAiHTp+/DjGjBkDNzc3uLq6YtCgQYiIiKjSDxwdHBxU7tuSm5uL//znP+jRowecnJzQtWtXzJ49Gzdv3lSZLz09HWfPnq1Sf//JPESaYgAR6ci+ffsQFBQEX19f7N27F4cPH8bkyZMRGRmJTz755B8ts6SkBOPHj0dWVhbCwsJw6tQpfP311xAEAWPHjsXt27fFaQMCAipccuhl/sk8RJpiABHpyPbt2zFkyBCMGzcOdnZ2aN26NYYNG4Y5c+bg8OHDFa6GrIm4uDhkZWXh888/h4eHB1q2bAlXV1eEh4fD0tKy0pseEtUGDCAiHWnQoAGuX7+OJ0+eqLQPGTIEx44dg6WlJUpKShAeHi7eKbRjx47w8/NDVlaW2mWWX835+++/V2k3NDTE9u3bxSui+/j4IDs7G5s3bxbvsvvnn39iyZIl6N69OxwdHdGpUyfMnj1bDEJ18xBVJ/4OiEhHzp49i9mzZ8PAwEC81bmnpydcXV3FIFmxYgWOHTuGVatWiVeIXrRoEWxtbREZGQng2TGgJUuWYMyYMVAoFBg3bhyuX78OW1tbdOnSBe7u7ujSpQuaNm0qPvfvv/+OoUOHonfv3pg5cyasrKzwwQcfICsrC0uXLoWNjQ1SUlIQEhKCfv36YenSpWrnIapOr85PsYlecb1798bOnTsRExODixcvirfxbtGiBRYtWoRevXrByckJPXr0QJcuXQA8u8nawIEDsX//frXLNDQ0RExMDLZt24YTJ05g165diI2Nhb6+PgYMGIClS5fitddeg5WVFRo0aABTU1MxSLp06YJp06aJNwJs2bIlTpw4IR43UjcPUXViABHpkIuLC7744gsIgoDU1FRcvnwZMTExmDVrFvbu3Yv3338f165dQ3h4OO7evYs7d+4gIyOjws3MnmdsbAw/Pz/4+fnhjz/+QEJCAk6cOIEjR46guLgYX331ldr5xowZgwsXLmDVqlWQy+XIzMxEVlaWxrfcINIWA4hIB7KyshAVFYUPPvgATZs2hZ6eHhwcHODg4IDBgwejR48euHDhAvbs2YPDhw9j6NCh6NatG/z8/HD27Fns27dP7XJjYmJgbGyMkSNHAnh2W2kfHx/4+PigSZMm2LZtGwRBUHvH1xkzZiA5ORnvv/8++vTpg/bt2yMyMlKrG68RVQUDiEgHDA0NsWvXLrRu3Rr//ve/VWrm5uYwMDCAsbExduzYgRUrVmDYsGFiPSIiotI7vaakpODixYsYOHAgzM3NVWoNGzZEkyZN1N5dNyUlBefPn8e3336rcoXlzMxMtbd+J6oJDCAiHWjZsiUmTpyI1atX4/Hjx+jXrx8sLCxw9+5d/Pe//0Xz5s0xYsQIbNy4EefOnUOHDh0gCAIOHDiAM2fOwMLCQu1yp02bhnPnzmH8+PGYPn063n77bXEYLiIiAh9//LE4rbm5Oe7evYucnBxYW1vDwMAAJ06cwOuvv478/HxER0fjxo0baN++vdp5mjdvXuN/J6pfeBYckY6UB8revXuRlpaGwsJCNGvWDD4+PpgxYwasrKxw5coVrFq1CpmZmbC0tISrqyveffddLF68GCdOnECbNm1UzoIDgOzsbHz99de4fPkycnNzYWhoCEdHR0yaNAm9e/cWn//AgQNYvnw59PX1ERcXh9OnT2PdunXIzs6GlZUVvLy8YGdnhw0bNiAuLg4WFhYV5nmVbiFBtR8DiIiIJMEfohIRkSQYQEREJAkGEBERSYIBREREkmAAERGRJBhAREQkCQYQERFJggFERESSYAAREZEk/h+2VrwPbcYNJ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AutoShape 4" descr="data:image/png;base64,iVBORw0KGgoAAAANSUhEUgAAAaAAAAERCAYAAAA9oHOJAAAABHNCSVQICAgIfAhkiAAAAAlwSFlzAAALEgAACxIB0t1+/AAAADh0RVh0U29mdHdhcmUAbWF0cGxvdGxpYiB2ZXJzaW9uMy4yLjIsIGh0dHA6Ly9tYXRwbG90bGliLm9yZy+WH4yJAAAgAElEQVR4nO3deVwU9f8H8BfITaCiKGZfJVGwuERAVCwVjzzIc73PryAPjzSVFIz0q0YeheSRZoh+IVS871vTnymKBpSFolziKiZfLLW4F3Z+f/hgcmPRpYUdhNfz8fDxcD/vmdnPMrP72vnM7IyeIAgCiIiIdExf6g4QEVH9xAAiIiJJMICIiEgSDCAiIpIEA4iIiCRhIHUHXhVKpRL5+fkwNDSEnp6e1N0hInolCIIAhUIBc3Nz6Our7vMwgDSUn5+P1NRUqbtBRPRKsre3h4WFhUobA0hDhoaGAJ79EY2MjCTuDRHRq6GkpASpqaniZ+jzGEAaKh92MzIygrGxscS9ISJ6tag7dMGTEIiISBIMICIikgQDiIiIJMEAIiIiSTCAiIhIEgwgIiKSBAOIiIgkwQDSoRJFmdRdoFqI2wXVV/whqg4ZGTbA2AXbpe4G1TI7Ph8ndReIJME9ICIikgQDiIiIJMEAIiIiSTCAiIhIEgwgIiKSBAOIiIgkwQAiIiJJMICIiEgSDCAiIpIEA4iIiCTBACIiIkkwgIiISBIMICIikgQDiIiIJMEAIiIiSTCAiIhIEgwgIiKShE4D6OHDh5g9eza8vLzg7e2NhQsX4unTpwAAhUKBZcuWwcvLC15eXggLC4NSqRTnrek6ERHpls5uya1UKjFjxgw0btwY0dHRKCkpwZIlSxAUFIRNmzYhPDwccXFxiIiIQF5eHoKCgmBpaYmAgAAAqPE6ERHpls72gFJSUnDjxg2sXLkS7du3h4uLC0JCQnD+/Hnk5uYiNjYWwcHBcHV1hbe3NwIDAxEdHQ2lUoni4uIarRMRke7pbA/o9ddfx+bNm2FtbS226enpAQCys7NRWFgIDw8Psebh4YFHjx5BLpfjyZMnNVq3tbWtwVdORETq6GwPqHHjxnj33XdV2qKiomBra4ucnByYmZnBwsJCrJUH1cOHD2u8TkREuqezPaC/i4iIwOnTp/HNN9/g8ePHMDIyUqmXPy4pKUFhYWGN1qsiOTm5StM/z93d/R/PS3VbYmKi1F0g0jlJAmjDhg1Yt24dFi9ejO7du+PkyZMVgqD8sampKUxMTGq0XhVOTk4wNjau0jxEL8MvJ1RXFRcXV/rFXecB9NlnnyEmJgZLlizBmDFjAAA2NjYoKChAfn4+zM3NAQC5ubkAgObNm8PQ0LBG60REpHs6/R3Q2rVrsW3bNqxYsUIMHwBo3749TE1NVYYhEhIS0LRpU7Rq1arG60REpHs6C6Bbt25h06ZNmDJlCrp164bc3Fzxn4GBAWQyGUJDQ5GUlIQrV65g9erVmDRpEgDAxMSkRutERKR7OhuCO3XqFJRKJSIjIxEZGalSO3LkCObPn4/i4mL4+/vD2NgYMpkMU6dOFaep6ToREemWniAIgtSdeBWUH0jT9iSEsQu2V2OvqC7Y8fk4qbtAVGNe9NnJi5ESEZEkGEBERCQJBhAREUmCAURERJJgABERkSQYQEREJAkGEBERSYIBREREkmAAERGRJBhAREQkCQYQERFJggFERESSYAAREZEkGEBERCQJBhAREUmCAURERJJgABERkSQYQEREJAkGEBERSYIBREREkmAAERGRJBhAREQkCQYQERFJggFERESSYAAREZEkGEBERCQJBhAREUmCAURERJJgABERkSQYQEREJAkGEBERSYIBREREkmAAERGRJBhAREQkCUkCqKSkBAMHDsT58+fFttOnT8PBwUHln6+vr1hXKBRYtmwZvLy84OXlhbCwMCiVymqrExGRbhno+gmLioowd+5cpKenq7Snp6ejW7duWLly5V+dM/ire+Hh4YiLi0NERATy8vIQFBQES0tLBAQEVEudiIh0S6d7QDdu3IBMJsODBw8q1NLT02Fvbw9ra2vxX+PGjQEAxcXFiI2NRXBwMFxdXeHt7Y3AwEBER0dDqVRqXSciIt3TaQDFx8ejV69e2LVrV4VaWloa3nzzTbXzpaSkoLCwEB4eHmKbh4cHHj16BLlcrnWdiIh0T6dDcH5+fmrbS0tLcefOHcTHx2Pr1q0oLi7GO++8g/nz58PCwgI5OTkwMzODhYWFOI+1tTUA4OHDh3j69KlWdVtb2+p+qURE9BI6Pwakjlwuh0KhgL6+PsLDw5Gbm4uVK1dizpw52LJlCwoLC2FkZKQyT/njkpISretVkZycXKXpn+fu7v6P56W6LTExUeouEOlcrQigNm3aID4+Ho0aNYKenh4AwMrKCjKZDFlZWTAxMakQFOWPTU1Nta5XhZOTE4yNjas0D9HL8MsJ1VXFxcWVfnGvFQEEQDzhoFzbtm0BADk5ObCxsUFBQQHy8/Nhbm4OAMjNzQUANG/eHIaGhlrViYhI92rFD1HPnTsHT09P5Ofni203b96Evr4+3nzzTbRv3x6mpqYqwxQJCQlo2rQpWrVqpXWdiIh0r1YEkLu7O4yNjbFw4UJkZGTg6tWrCAkJwfDhw9GsWTOYmJhAJpMhNDQUSUlJuHLlClavXo1JkyYBgNZ1IiLSvVoxBNewYUNs2bIFq1atwogRI2BkZARfX18sWLBAnGb+/PkoLi6Gv78/jI2NIZPJMHXq1GqrExGRbukJgiBI3YlXQfmBNG1PQhi7YHs19orqgh2fj5O6C0Q15kWfnbViCI6IiOofBhAREUmCAURERJJgABERkSSqJYB4RWkiIqoqjQOoV69eePz4cYX2nJwcdO3atVo7RUREdd8Lfwf03Xff4fr16wCA7OxsbNiwAWZmZirTZGVlgWdyExFRVb0wgGxtbbF8+XIIggA9PT2cPXsW+vp/7TTp6enB3NwcCxcurPGOEhFR3fLCALKzs8N3330HAPDx8cHevXthZWWlk44REVHdpvGleM6dO1eT/SAionpG4wAqKirC1q1bkZSUBIVCUeG4z7ffflvtnSMiorpL4wBaunQpjhw5gi5duqBJkyY12SciIqoHNA6gixcvIjQ0FEOGDKnJ/hARUT2h8e+ACgsL0bFjx5rsCxER1SMaB1D37t15IgIREVUbjYfg2rdvjy+//BKXL19GmzZtYGRkpFKfN29etXeOiIjqLo0DaOfOnWjSpAnS09ORnp6uUtPT02MAERFRlfB3QEREJAmNA6ikpOSF9b8PyREREb2IxgHk4uICPT29SuspKSnV0iEiIqofNA6g5cuXqwRQaWkpsrKycODAAYSEhNRI54iIqO7SOICGDRumtv2tt97C/v37MXDgwGrrFBER1X1a3xHVzc0NiYmJ1dEXIiKqR7QOoAMHDqBhw4bV0RciIqpHNB6C69atW4W2goICFBYWYu7cudXaKSIiqvs0DqBRo0ZVOAvOyMgIbm5u8PT0rPaOERFR3aZxAM2aNasm+0FERPWMxgEEAD///DO++eYb3Lp1C0ZGRmjXrh2mTJmCDh061FT/iIiojtL4JISEhASMHTsWv/76K3r16gVvb2/cu3cP48ePR0JCQk32kYiI6iCN94C+/PJLDBs2DMuWLVNpX7RoEdatW8dbchMRUZVovAeUnJyMSZMmVWifPHkyfvnll2rtFBER1X0aB5ClpSXy8vIqtP/xxx8wNDSs1k4REVHdp3EAde3aFStWrEBubq7YlpOTg1WrVqFr16410jkiIqq7ND4GNHfuXIwePRo+Pj7417/+BQC4d+8emjZtii+//LLGOkhERHWTxntANjY22LRpE2bNmoVOnTqhU6dOmDZtGjZt2oQWLVpU6UlLSkowcOBAnD9/XmxTKBRYtmwZvLy84OXlhbCwMCiVSp3ViYhItzTeA7p8+TKmTZuGf//731iyZAkAYOTIkYiMjMTmzZvh4eGh0XKKioowd+7cCrf1Dg8PR1xcHCIiIpCXl4egoCBYWloiICBAJ3UiItItjfeAwsPDMWnSJJXrvu3evRtjxozB6tWrNVrGjRs3IJPJ8ODBA5X24uJixMbGIjg4GK6urvD29kZgYCCio6OhVCprvE5ERLqncQClp6dj5MiRFdpHjx6NW7duabSM+Ph49OrVC7t27VJpT0lJQWFhocpelIeHBx49egS5XF7jdSIi0j2Nh+AaNmyIzMxM8QSEcnK5HObm5hotw8/PT217Tk4OzMzMYGFhIbZZW1sDAB4+fIinT5/WaN3W1laj/hMRUfXROID69++PpUuXYtGiRXB1dQXw7Npwn332Gd577z2tOlFYWAgjIyOVtvLHJSUlNV6viuTk5CpN/zx3d/d/PC/VbbypI9VHGgfQnDlzIJfLMX36dPG2DIIgoF+/fggMDNSqEyYmJhWCoPyxqalpjderwsnJCcbGxlWah+hl+OWE6qri4uJKv7hrHEAmJibYuHEj7t69i1u3bsHQ0BBt27ZFq1attO6gjY0NCgoKkJ+fLw7nlf/gtXnz5jA0NKzROhER6V6Vb8ndunVrvPfee/Dx8amW8AGA9u3bw9TUVGUYIiEhAU2bNkWrVq1qvE5ERLpX5QCqCSYmJpDJZAgNDUVSUhKuXLmC1atXixc/rek6ERHpXpVuSFeT5s+fj+LiYvj7+8PY2BgymQxTp07VWZ2IiHRLTxAEQepOvArKD6RpexLC2AXbq7FXVBfs+Hyc1F0gqjEv+uysFUNwRERU/zCAiIhIEgwgIiKSBAOIiIgkwQAiIiJJMICIiEgSDCAiIpIEA4iIiCTBACIiIkkwgIiISBIMICIikgQDiIiIJMEAIiIiSTCAiIhIEgwgIiKSBAOIiIgkwQAiIgCAslQhdReoFqrJ7aLW3JKbiKSlb2CIxM/9pe4G1TLuCyJrbNncAyIiIkkwgIiISBIMICIikgQDiIiIJMEAIiIiSTCAiIhIEgwgIiKSBAOIiIgkwQAiIiJJMICIiEgSDCAiIpIEA4iIiCTBACIiIkkwgIiISBIMICIikkStCqDTp0/DwcFB5Z+vry8AQKFQYNmyZfDy8oKXlxfCwsKgVCrFebWtExGRbtWqG9Klp6ejW7duWLlypdhmYPCsi+Hh4YiLi0NERATy8vIQFBQES0tLBAQEVEudiIh0q1btAaWnp8Pe3h7W1tbiv8aNG6O4uBixsbEIDg6Gq6srvL29ERgYiOjoaCiVSq3rRESke7UqgNLS0vDmm29WaE9JSUFhYSE8PDzENg8PDzx69AhyuVzrOhER6V6tCaDS0lLcuXMH8fHx6NevH3r27InFixfjzz//RE5ODszMzGBhYSFOb21tDQB4+PCh1nUiItK9WhNAcrkcCoUC+vr6CA8Px5IlS/DDDz9gzpw5KCwshJGRkcr05Y9LSkq0rhMRke7VmpMQ2rRpg/j4eDRq1Ah6enoAACsrK8hkMnTp0qVCUJQ/NjU1hYmJiVb1qkhOTq7S9M9zd3f/x/NS3ZaYmCh1F7h9UqVqavusNQEEAI0bN1Z53LZtWwCAUqlEQUEB8vPzYW5uDgDIzc0FADRv3hyGhoZa1avCyckJxsbG//AVEqnHD3+qzbTZPouLiyv94l5rhuDOnTsHT09P5Ofni203b96Evr4+hgwZAlNTU5UUTkhIQNOmTdGqVSu0b99eqzoREelerQkgd3d3GBsbY+HChcjIyMDVq1cREhKC4cOHo1mzZpDJZAgNDUVSUhKuXLmC1atXY9KkSQAAExMTrepERKR7tWYIrmHDhtiyZQtWrVqFESNGwMjICL6+vliwYAEAYP78+SguLoa/vz+MjY0hk8kwdepUcX5t60REpFt6giAIUnfiVVA+jqntMaCxC7ZXY6+oLtjx+TipuyBK/Nxf6i5QLeO+IFKr+V/02VlrhuCIiKh+YQAREZEkGEBERCQJBhAREUmCAURERJJgABERkSQYQEREJAkGEBERSYIBREREkmAAERGRJBhAREQkCQYQERFJggFERESSYAAREZEkGEBERCQJBhAREUmCAURERJJgABERkSQYQEREJAkGEBERSYIBREREkmAAERGRJBhAREQkCQYQERFJggFERESSYAAREZEkGEBERCQJBhAREUmCAURERJJgABERkSQYQEREJAkGEBERSYIBREREkmAAERGRJOpVACkUCixbtgxeXl7w8vJCWFgYlEql1N0iIqqXDKTugC6Fh4cjLi4OERERyMvLQ1BQECwtLREQECB114iI6p16swdUXFyM2NhYBAcHw9XVFd7e3ggMDER0dDT3goiIJFBvAiglJQWFhYXw8PAQ2zw8PPDo0SPI5XIJe0ZEVD/VmyG4nJwcmJmZwcLCQmyztrYGADx8+BC2trYvnF8QBABASUmJVv2wNDPUan6qe4qLi6Xuwl9MLF4+DdUr2m6f5Z+Z5Z+hz6s3AVRYWAgjIyOVtvLHmoSKQqEAAKSmpmrVj6nv22k1P9U9ycnJUnfhL97jpe4B1TLVtX0qFAqYmJiotNWbADIxMakQNOWPTU1NXzq/ubk57O3tYWhoCD09vRrpIxFRXSMIAhQKBczNzSvU6k0A2djYoKCgAPn5+eIfIjc3FwDQvHnzl86vr6+vMnxHRESa+fueT7l6cxJC+/btYWpqisTERLEtISEBTZs2RatWrSTsGRFR/VRvAsjExAQymQyhoaFISkrClStXsHr1akyaNEnqrhER1Ut6grpTE+qo4uJihIaG4tixYzA2NoZMJsO8efN4TIeISAL1KoCIiKj2qDdDcEREVLswgIiISBIMICIikgQD6CXu378PBwcHra+AUFW///47jhw5Ij728fHBtm3bdNqHV1lwcDBmz56ttiYIAnbv3q3VJUbef/99ODg4qPw7efKkWE9ISMDQoUPh4uICmUyGGzduvHB5Z86cQb9+/eDq6orJkyfj3r171Vp/1SgUCmzfvr1al3nr1i3Ex8cDkOZ9HRoaWmGbWbZsmVh/+PAhAgIC4Obmht69e+Pw4cMvXF5aWhrGjh0LV1dX+Pr64tKlS9Va1wUGUC31xRdf4MyZM1J3o0764YcfsGjRIpSWlv6j+cvKypCVlYWtW7fi0qVL4j8fHx8Az647GBAQgN69e+PAgQNwdnbG1KlTkZeXp3Z5N2/eRGBgICZPnoy9e/fCwsIC06ZNQ1lZWbXUX0VHjx7FunXrqnWZM2bMQHp6erUusyrS09Mxa9YslW1m3rx5Yn3mzJkwMjLCnj174O/vj48//hhJSUlql1VUVAR/f3/Y29tj//796N+/P2bOnCl+8dC2risMoFqKJyfWHG3/tnfv3kVJSQlcXV1hbW0t/iu/tuCePXtga2uLmTNnws7ODosXL4aZmRkOHTqkdnkxMTHo0aMHRo8ejXbt2mHVqlV48OCB+I1U2/qrqC5u/+np6XB0dFTZZl577TUAz74U3b59G5999hnatm2L0aNH4/3330d0dLTaZZ08eRKlpaX45JNPYGdnh5kzZ8LFxQWxsbHVUtcVBlAV5eXl4eOPP4anpyc6d+6MwMBA/Pbbb2I9NjYWvXv3hpOTE3x9fVX2Yk6fPo2BAwfC2dkZffr0wc6dO9U+x/r163HgwAGcOnVK/FYNPPvgmzBhApydndGvXz+VD5jMzEwEBATA3d0dTk5OGDJkiDjcAAAODg44ePAghg4dig4dOmDkyJH4+eefK32dOTk5CAwMROfOneHh4YGPPvoIjx8/BvDX8MXGjRvRqVMnzJw5U+0yfvzxR4waNQouLi547733EB0drfLBsn//fvTq1Qtubm5YvHgxPvroI6xatUr8GwwbNkxleRMmTBDrABAZGYk+ffrAyckJXl5eWLx48UsvLHv//n1MnDgRANCxY0dcvXoVAHDw4EH4+vrCxcUFAwYMwIkTJypdRnp6Opo1ayZ+eKh73Z6enuJjPT09uLu7V/pt9scff1S5TYiZmRkcHR3F6bWtV4cHDx7Az88PHTp0QN++fbFr1y44ODgAqHx7eNn6r2z9Xb16FQsXLsSTJ0/g4OCA+/fvQxAEREREoEePHnBzc8P48eNVhjV9fHzwxRdfoHv37vDx8UF+fr5K/ydMmIDs7Gx8+umnCA4OFtsvXryI/v37w8XFBePHj1fZA7hw4QKGDx8OFxcXuLm5wc/PDw8ePAAAXL16Fd7e3ti/fz98fHzg4eGB6dOn4/fff1f793vy5Alyc3Px5ptvqq3/+OOPaNeuHRo2bCi2eXh4VLoOk5KS4ObmBgODv66m5unpKU6vbV1XGEBVFBISguzsbERFRSEqKgr5+fmYPn06BEHAzZs3sWzZMsyfPx+nTp3CoEGDMHfuXPz222/47bffMG/ePIwZMwYnT57EzJkzsWTJEty6davCc0yZMgX9+/dHz549sXfvXrF97969GDNmDI4dO4a33noLgYGBKC0thSAImD59OqysrLB3717s378fNjY2CAkJUVnumjVrMGfOHOzcuRMGBgZYvHix2teoUCgwadIk5ObmYsuWLYiMjERGRgYCAwNVprt06RJ2796tMoxQ7tGjR/D390evXr1w5MgRLFiwAJs3b8aOHTsAAN9//z0++eQT+Pv7Y+/evSgqKsKpU6c0Xg+HDh1CREQEFi1ahFOnTmHJkiU4cOAAjh8//sL5WrRogfXr1wMAzp49Czc3Nxw8eBCLFi3ChAkTcOjQIQwbNgzz5s1TuWzT89LS0mBiYoLp06fD29sbI0aMwIULF8T6//73PzRr1kxlnqZNmyInJ0ft8nJyctRO//Dhw2qpa6u0tBQBAQHQ19fH7t27ERwcjLVr11aY7vnt4WXr/0Xrz83NDR9//DEaNWqES5cuoUWLFtixYwd27tyJTz/9FPv374enpycmTpwoXs8RePb+2LBhA9avX1/hwpfr16+HjY0N5s2bp/K+2LNnD0JDQ7F79248efIEy5cvBwDcu3cPM2fOxODBg3H8+HFs3rwZ9+/fF7cd4Fmo7NmzB+vXr8dXX32Fn376CZs2bVL7Nywf+tu6dSu6d++OAQMGYMuWLeLNMCtbh//73//U7g2+bBvTtq4r9eZipNVBLpfj5MmT+P7778ULmK5evRpeXl5ITEzE48ePoaenh5YtW6Jly5aYOnUq3n77bZiamiIrKwsKhQI2NjZi3cbGRu2FUM3NzWFiYgKlUgkrKyuxffjw4RgwYAAAICAgAMePH8evv/6KJk2aYMSIERg1apR4wdRx48bB398fRUVF4oUAx44di+7duwMA/Pz8MGPGDCgUChgaqt6j6OLFi7h//z5iYmLEeyaFhYVhwIABSE5ORqNGjQAAEydOrPQ+Stu3b0eHDh3E2523bt0ajx49QmRkJMaNG4fdu3ejd+/eGDNmDIBnB2gvX76s8bpo3rw5VqxYgXfffRcA0LJlS0RFRSEtLe2F8zVo0ED8lmllZQUjIyN8++23GDVqFEaNGgUA8Pf3R3JyMjZv3gx3d/cKy8jIyMAff/yBwYMHY/bs2Th58iSmTZuG7du3o2PHjpXe+qOyvbOioqIXTq9tXVvx8fHIysrCt99+CysrK9jb22PWrFlYsmSJynTPbw9r16594fp/0fozMjISt+Py7W/z5s346KOP8M477wAAPvzwQ1y5cgV79uzBjBkzAAADBw6Ek5OT2tfQqFEjNGjQAObm5rCwsMDTp08BAPPmzRPXsUwmQ1RUFIBnx/kWLlyIcePGAQDeeOMN9O3bV2VUobS0FMHBwXB0dAQADBo0CNevX1f7/Onp6dDX18cbb7yBiIgIJCcnY/ny5SgrK0NAQMBLbxdjbGysUnvZNqZtXVcYQFWQkZEBAOjXr59Ke2lpKe7cuQNfX194enpi+PDhaNu2LXr27AmZTAYzMzO89dZb8PX1xcyZM/HGG2+gZ8+eGDp0KBo3bqzx8//rX/8S/1/+Bi0qKoKZmRnGjRuHw4cPIzk5GXfu3BGHJ54/EP18WJQPH6kLoPT0dLz++uvimx8A7Ozs0LBhQ2RkZIhv2JYtW77wbxUfHw83NzexraysDAqFAiUlJcjMzMTgwYPFmpGRUaUfHup07twZv/zyC7788ktkZmYiNTUVd+/eRceOHTVeRrn09HRMnjxZpa1jx46IiYlRO/2qVatQVFQkroO33noLt27dEgOoslt/VHZF4MqmL79NiLZ1bd2+fRstW7ZU+TL0/Hot9/z28LL1X5X1l5+fj19//RUhISFYtGiRymt8/j3xou2xMs9fiNjS0hJFRUUAnr1XTE1NERERgdTUVGRmZuL27dvisGO51q1bi/9/7bXXxPuG/d2oUaPQr18/8cubg4MDnjx5gqioKAQEBMDExERlKL/89enr61cIH6DydV6+jWlb1xUGUBWUlZXB0NAQBw4cqHD9OCsrK5iamiIqKgqJiYn4v//7P3z33XfYvn07oqKi4OrqitWrV2PKlCk4f/48zp07h9jYWKxduxa9e/fW6PkbNGhQoU0QBBQUFGDkyJEwNTVFnz590KdPH5SUlFQ4NvP3oCmf/++MjY3VXh+vrKxMZXp1b4xypaWl6Nu3L+bMmVOhZmBgABMTkwrP/fw3MnXP//xZa/v378fSpUshk8nQo0cPfPjhh5UOKb6MiYlJhedTKpXi8MjfGRoaVvhb2tnZ4ZdffgHwbO/s0aNHKvXc3NxKb/tR2fTlx5G0rWvLwMBAo5MCnt8eXrb+q7L+ytfDypUr8fbbb6vUzMzM1D6/pvT1VY9ClL/O1NRUjBo1Cu+88w46deqEsWPH4vz584iLi1OZ/u/bQWV/Jz09PTF8yrVt2xaPHj1CWVkZbGxs8NNPP6nUc3NzKwyTlXvZNqZtXVd4DKgK2rRpA4VCgcLCQrRu3RqtW7dGw4YNsWLFCjx48ABJSUlYv369eND++PHjaNGiBc6fP4+MjAyEhobC0dERH3zwAfbv34/OnTtXetyjKhdIvXbtGrKysrBt2zYEBATg3XffFcdy/8nZRHZ2dsjOzlYZX09LS0NeXh7atGmj8TIyMzPFv1Pr1q3FYS19fX20a9dOZbhCqVQiJSVFfGxoaKhyIFkQBNy/f2GQ1r0AAAuTSURBVF98vH37dvj5+WHRokUYPnw4bG1tIZfLNXq9f//btmnTpsKbPykpqdLXOnr0aKxZs0alLSUlRZzezc1N5fiRIAjiQV91/j59QUEBbt68KU6vbV1b9vb2ePDggcoB9vKwrczL1v/L1t/z68jCwgLW1tbIyclRWd7mzZtx7dq1anmNf3fgwAE4Ojpi3bp1GD9+PDp27Ai5XP6Pl/fFF19gwoQJKm03b96Era0tGjRogA4dOiAtLQ1//vmnWE9MTHzhNvPTTz+pjHAkJCSobBPa1HWFAVQFbdq0gY+PD4KCgpCYmIi0tDQEBgYiLS0Ntra2MDMzwzfffIOYmBjcv38f58+fR3Z2NpycnNCoUSPs27cP4eHhuHfvHq5du4Zbt26J48d/Z2ZmhgcPHmh0ILlRo0ZQKBQ4ceIEsrOzcezYMfE3FP9kTLdr165o164dAgMDcfPmTVy/fh0LFiyAm5sbnJ2dNVrGuHHjcPfuXYSGhiIzMxMXLlzAsmXLxCHHKVOm4Pvvv0dUVBTu3LmDlStXqrzBnZ2dkZWVhYMHD0Iul2P58uXiuH35a7569SoyMjJw69YtzJ8/H7m5uRq93vJvzSkpKSguLoa/vz92796NXbt2ISsrC1u2bMGZM2cqfGCU8/HxQXR0NE6fPo2srCysXbsWiYmJmDJlCoBnxxJSU1OxZs0aZGRk4NNPP0VhYSEGDRoE4Nk6yc3NFd/8Y8eOxZkzZ7Bt2zakpaUhODgYLVu2FI93aFvXVufOnWFnZ4eFCxciNTUVFy9eVHsSwvNetv5ftv7MzMxQUFCAjIwMKBQK+Pv7Y+PGjTh+/DjkcjnCwsJw6NAh2Nlpfot7c3Nz3LlzRzyb80UaN26MzMxMJCYmQi6X4+uvv8apU6f+8TESHx8fJCYmYtOmTZDL5Th06BA2b96M6dOnA3h2xpudnR3mz5+P1NRU7Nq1C0ePHlW5XUxubq44RNi3b18olUr85z//QUZGBjZu3IhffvkFo0ePrpa6zgj0Qvfu3RPs7e2F27dvC4IgCE+fPhWCg4MFT09Pwc3NTfD39xeysrLE6Y8ePSr0799fcHJyEnr27Cls3bpVrMXFxQlDhw4VXFxcBG9vbyEsLEwoLS1V+7zXr18XvL29BU9PT6G0tFTo2bOnEBMTU2m/NmzYIHTt2lXo0KGDMHToUOHo0aOCo6OjcOnSJUEQBMHe3l44d+6cOH98fLxgb28v5OXlqX3+Bw8eCDNmzBA6dOggeHp6CgsXLhSePHmi9rkr88MPPwgjR44UnJychHfeeUcIDw9Xeb2nT58W+vbtKzg7OwshISHCqFGjhJUrVwqCIAhKpVIICwsTOnXqJLi7uwvLly8XgoODxXpGRoYwevRowcXFRejWrZsQEhIiLF26VBg1apQgCIIQFBQkzJo1S22/iouLhSlTpgiOjo7C8ePHBUEQhNjYWKFXr16Co6OjMGjQIOH06dOVvq6ysjLh66+/Fnr27Ck4OTkJw4cPF65du6YyzeXLl4WBAwcKzs7OwogRI4QbN25U+Nvfu3dPbDt69Kjg4+MjuLq6CpMnTxbkcrnK8rSta0sulwsTJ04UnJychL59+wpr1qwRHB0dBUGofHt40fp/2fp78uSJMGzYMMHJyUn46aefhLKyMmHjxo1C9+7dBWdnZ2Ho0KHCxYsXxef6+/tDndjYWKFDhw7CtGnT1PZ53759QqdOnQRBEISCggJh7ty5QseOHYVOnToJU6ZMEaKjowVnZ2fhzz//VPv+WbdunTB06NBKn//MmTPCoEGDBGdnZ6FXr17Cjh07VOr37t0TJk+eLDg7Owu9e/cWjhw5olK3t7cX9u3bJz6+efOmIJPJBCcnJ8HX11eIi4tTmV7bui7wdgxUa0yYMAFOTk4ICgqSuis17qOPPkJQUJDKiR611W+//Yaff/4ZPXv2FNtOnDiBsLAwfPfddxL2rH7Zs2cPzMzMMHDgQKm7Um04BEekY3fv3sWTJ09eifABnh2PmT17NrZu3Yr79+8jMTERX331VZ36IKztlEolDh48CC8vL6m7Uq24B0S1Rn3ZAxIEAWVlZSq/Qq/tzp8/jzVr1uDOnTto2LAhBg8ejA8//FDtmZVUM9T9ZOJVxwAiIiJJcAiOiIgkwQAiIiJJMICIiEgSDCAiHTp+/DjGjBkDNzc3uLq6YtCgQYiIiKjSDxwdHBxU7tuSm5uL//znP+jRowecnJzQtWtXzJ49Gzdv3lSZLz09HWfPnq1Sf//JPESaYgAR6ci+ffsQFBQEX19f7N27F4cPH8bkyZMRGRmJTz755B8ts6SkBOPHj0dWVhbCwsJw6tQpfP311xAEAWPHjsXt27fFaQMCAipccuhl/sk8RJpiABHpyPbt2zFkyBCMGzcOdnZ2aN26NYYNG4Y5c+bg8OHDFa6GrIm4uDhkZWXh888/h4eHB1q2bAlXV1eEh4fD0tKy0pseEtUGDCAiHWnQoAGuX7+OJ0+eqLQPGTIEx44dg6WlJUpKShAeHi7eKbRjx47w8/NDVlaW2mWWX835+++/V2k3NDTE9u3bxSui+/j4IDs7G5s3bxbvsvvnn39iyZIl6N69OxwdHdGpUyfMnj1bDEJ18xBVJ/4OiEhHzp49i9mzZ8PAwEC81bmnpydcXV3FIFmxYgWOHTuGVatWiVeIXrRoEWxtbREZGQng2TGgJUuWYMyYMVAoFBg3bhyuX78OW1tbdOnSBe7u7ujSpQuaNm0qPvfvv/+OoUOHonfv3pg5cyasrKzwwQcfICsrC0uXLoWNjQ1SUlIQEhKCfv36YenSpWrnIapOr85PsYlecb1798bOnTsRExODixcvirfxbtGiBRYtWoRevXrByckJPXr0QJcuXQA8u8nawIEDsX//frXLNDQ0RExMDLZt24YTJ05g165diI2Nhb6+PgYMGIClS5fitddeg5WVFRo0aABTU1MxSLp06YJp06aJNwJs2bIlTpw4IR43UjcPUXViABHpkIuLC7744gsIgoDU1FRcvnwZMTExmDVrFvbu3Yv3338f165dQ3h4OO7evYs7d+4gIyOjws3MnmdsbAw/Pz/4+fnhjz/+QEJCAk6cOIEjR46guLgYX331ldr5xowZgwsXLmDVqlWQy+XIzMxEVlaWxrfcINIWA4hIB7KyshAVFYUPPvgATZs2hZ6eHhwcHODg4IDBgwejR48euHDhAvbs2YPDhw9j6NCh6NatG/z8/HD27Fns27dP7XJjYmJgbGyMkSNHAnh2W2kfHx/4+PigSZMm2LZtGwRBUHvH1xkzZiA5ORnvv/8++vTpg/bt2yMyMlKrG68RVQUDiEgHDA0NsWvXLrRu3Rr//ve/VWrm5uYwMDCAsbExduzYgRUrVmDYsGFiPSIiotI7vaakpODixYsYOHAgzM3NVWoNGzZEkyZN1N5dNyUlBefPn8e3336rcoXlzMxMtbd+J6oJDCAiHWjZsiUmTpyI1atX4/Hjx+jXrx8sLCxw9+5d/Pe//0Xz5s0xYsQIbNy4EefOnUOHDh0gCAIOHDiAM2fOwMLCQu1yp02bhnPnzmH8+PGYPn063n77bXEYLiIiAh9//LE4rbm5Oe7evYucnBxYW1vDwMAAJ06cwOuvv478/HxER0fjxo0baN++vdp5mjdvXuN/J6pfeBYckY6UB8revXuRlpaGwsJCNGvWDD4+PpgxYwasrKxw5coVrFq1CpmZmbC0tISrqyveffddLF68GCdOnECbNm1UzoIDgOzsbHz99de4fPkycnNzYWhoCEdHR0yaNAm9e/cWn//AgQNYvnw59PX1ERcXh9OnT2PdunXIzs6GlZUVvLy8YGdnhw0bNiAuLg4WFhYV5nmVbiFBtR8DiIiIJMEfohIRkSQYQEREJAkGEBERSYIBREREkmAAERGRJBhAREQkCQYQERFJggFERESSYAAREZEk/h+2VrwPbcYNJ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data:image/png;base64,iVBORw0KGgoAAAANSUhEUgAAAaAAAAERCAYAAAA9oHOJAAAABHNCSVQICAgIfAhkiAAAAAlwSFlzAAALEgAACxIB0t1+/AAAADh0RVh0U29mdHdhcmUAbWF0cGxvdGxpYiB2ZXJzaW9uMy4yLjIsIGh0dHA6Ly9tYXRwbG90bGliLm9yZy+WH4yJAAAgAElEQVR4nO3deVwU9f8H8BfITaCiKGZfJVGwuERAVCwVjzzIc73PryAPjzSVFIz0q0YeheSRZoh+IVS871vTnymKBpSFolziKiZfLLW4F3Z+f/hgcmPRpYUdhNfz8fDxcD/vmdnPMrP72vnM7IyeIAgCiIiIdExf6g4QEVH9xAAiIiJJMICIiEgSDCAiIpIEA4iIiCRhIHUHXhVKpRL5+fkwNDSEnp6e1N0hInolCIIAhUIBc3Nz6Our7vMwgDSUn5+P1NRUqbtBRPRKsre3h4WFhUobA0hDhoaGAJ79EY2MjCTuDRHRq6GkpASpqaniZ+jzGEAaKh92MzIygrGxscS9ISJ6tag7dMGTEIiISBIMICIikgQDiIiIJMEAIiIiSTCAiIhIEgwgIiKSBAOIiIgkwQDSoRJFmdRdoFqI2wXVV/whqg4ZGTbA2AXbpe4G1TI7Ph8ndReIJME9ICIikgQDiIiIJMEAIiIiSTCAiIhIEgwgIiKSBAOIiIgkwQAiIiJJMICIiEgSDCAiIpIEA4iIiCTBACIiIkkwgIiISBIMICIikgQDiIiIJMEAIiIiSTCAiIhIEgwgIiKShE4D6OHDh5g9eza8vLzg7e2NhQsX4unTpwAAhUKBZcuWwcvLC15eXggLC4NSqRTnrek6ERHpls5uya1UKjFjxgw0btwY0dHRKCkpwZIlSxAUFIRNmzYhPDwccXFxiIiIQF5eHoKCgmBpaYmAgAAAqPE6ERHpls72gFJSUnDjxg2sXLkS7du3h4uLC0JCQnD+/Hnk5uYiNjYWwcHBcHV1hbe3NwIDAxEdHQ2lUoni4uIarRMRke7pbA/o9ddfx+bNm2FtbS226enpAQCys7NRWFgIDw8Psebh4YFHjx5BLpfjyZMnNVq3tbWtwVdORETq6GwPqHHjxnj33XdV2qKiomBra4ucnByYmZnBwsJCrJUH1cOHD2u8TkREuqezPaC/i4iIwOnTp/HNN9/g8ePHMDIyUqmXPy4pKUFhYWGN1qsiOTm5StM/z93d/R/PS3VbYmKi1F0g0jlJAmjDhg1Yt24dFi9ejO7du+PkyZMVgqD8sampKUxMTGq0XhVOTk4wNjau0jxEL8MvJ1RXFRcXV/rFXecB9NlnnyEmJgZLlizBmDFjAAA2NjYoKChAfn4+zM3NAQC5ubkAgObNm8PQ0LBG60REpHs6/R3Q2rVrsW3bNqxYsUIMHwBo3749TE1NVYYhEhIS0LRpU7Rq1arG60REpHs6C6Bbt25h06ZNmDJlCrp164bc3Fzxn4GBAWQyGUJDQ5GUlIQrV65g9erVmDRpEgDAxMSkRutERKR7OhuCO3XqFJRKJSIjIxEZGalSO3LkCObPn4/i4mL4+/vD2NgYMpkMU6dOFaep6ToREemWniAIgtSdeBWUH0jT9iSEsQu2V2OvqC7Y8fk4qbtAVGNe9NnJi5ESEZEkGEBERCQJBhAREUmCAURERJJgABERkSQYQEREJAkGEBERSYIBREREkmAAERGRJBhAREQkCQYQERFJggFERESSYAAREZEkGEBERCQJBhAREUmCAURERJJgABERkSQYQEREJAkGEBERSYIBREREkmAAERGRJBhAREQkCQYQERFJggFERESSYAAREZEkGEBERCQJBhAREUmCAURERJJgABERkSQYQEREJAkGEBERSYIBREREkmAAERGRJBhAREQkCUkCqKSkBAMHDsT58+fFttOnT8PBwUHln6+vr1hXKBRYtmwZvLy84OXlhbCwMCiVymqrExGRbhno+gmLioowd+5cpKenq7Snp6ejW7duWLly5V+dM/ire+Hh4YiLi0NERATy8vIQFBQES0tLBAQEVEudiIh0S6d7QDdu3IBMJsODBw8q1NLT02Fvbw9ra2vxX+PGjQEAxcXFiI2NRXBwMFxdXeHt7Y3AwEBER0dDqVRqXSciIt3TaQDFx8ejV69e2LVrV4VaWloa3nzzTbXzpaSkoLCwEB4eHmKbh4cHHj16BLlcrnWdiIh0T6dDcH5+fmrbS0tLcefOHcTHx2Pr1q0oLi7GO++8g/nz58PCwgI5OTkwMzODhYWFOI+1tTUA4OHDh3j69KlWdVtb2+p+qURE9BI6Pwakjlwuh0KhgL6+PsLDw5Gbm4uVK1dizpw52LJlCwoLC2FkZKQyT/njkpISretVkZycXKXpn+fu7v6P56W6LTExUeouEOlcrQigNm3aID4+Ho0aNYKenh4AwMrKCjKZDFlZWTAxMakQFOWPTU1Nta5XhZOTE4yNjas0D9HL8MsJ1VXFxcWVfnGvFQEEQDzhoFzbtm0BADk5ObCxsUFBQQHy8/Nhbm4OAMjNzQUANG/eHIaGhlrViYhI92rFD1HPnTsHT09P5Ofni203b96Evr4+3nzzTbRv3x6mpqYqwxQJCQlo2rQpWrVqpXWdiIh0r1YEkLu7O4yNjbFw4UJkZGTg6tWrCAkJwfDhw9GsWTOYmJhAJpMhNDQUSUlJuHLlClavXo1JkyYBgNZ1IiLSvVoxBNewYUNs2bIFq1atwogRI2BkZARfX18sWLBAnGb+/PkoLi6Gv78/jI2NIZPJMHXq1GqrExGRbukJgiBI3YlXQfmBNG1PQhi7YHs19orqgh2fj5O6C0Q15kWfnbViCI6IiOofBhAREUmCAURERJJgABERkSSqJYB4RWkiIqoqjQOoV69eePz4cYX2nJwcdO3atVo7RUREdd8Lfwf03Xff4fr16wCA7OxsbNiwAWZmZirTZGVlgWdyExFRVb0wgGxtbbF8+XIIggA9PT2cPXsW+vp/7TTp6enB3NwcCxcurPGOEhFR3fLCALKzs8N3330HAPDx8cHevXthZWWlk44REVHdpvGleM6dO1eT/SAionpG4wAqKirC1q1bkZSUBIVCUeG4z7ffflvtnSMiorpL4wBaunQpjhw5gi5duqBJkyY12SciIqoHNA6gixcvIjQ0FEOGDKnJ/hARUT2h8e+ACgsL0bFjx5rsCxER1SMaB1D37t15IgIREVUbjYfg2rdvjy+//BKXL19GmzZtYGRkpFKfN29etXeOiIjqLo0DaOfOnWjSpAnS09ORnp6uUtPT02MAERFRlfB3QEREJAmNA6ikpOSF9b8PyREREb2IxgHk4uICPT29SuspKSnV0iEiIqofNA6g5cuXqwRQaWkpsrKycODAAYSEhNRI54iIqO7SOICGDRumtv2tt97C/v37MXDgwGrrFBER1X1a3xHVzc0NiYmJ1dEXIiKqR7QOoAMHDqBhw4bV0RciIqpHNB6C69atW4W2goICFBYWYu7cudXaKSIiqvs0DqBRo0ZVOAvOyMgIbm5u8PT0rPaOERFR3aZxAM2aNasm+0FERPWMxgEEAD///DO++eYb3Lp1C0ZGRmjXrh2mTJmCDh061FT/iIiojtL4JISEhASMHTsWv/76K3r16gVvb2/cu3cP48ePR0JCQk32kYiI6iCN94C+/PJLDBs2DMuWLVNpX7RoEdatW8dbchMRUZVovAeUnJyMSZMmVWifPHkyfvnll2rtFBER1X0aB5ClpSXy8vIqtP/xxx8wNDSs1k4REVHdp3EAde3aFStWrEBubq7YlpOTg1WrVqFr16410jkiIqq7ND4GNHfuXIwePRo+Pj7417/+BQC4d+8emjZtii+//LLGOkhERHWTxntANjY22LRpE2bNmoVOnTqhU6dOmDZtGjZt2oQWLVpU6UlLSkowcOBAnD9/XmxTKBRYtmwZvLy84OXlhbCwMCiVSp3ViYhItzTeA7p8+TKmTZuGf//731iyZAkAYOTIkYiMjMTmzZvh4eGh0XKKioowd+7cCrf1Dg8PR1xcHCIiIpCXl4egoCBYWloiICBAJ3UiItItjfeAwsPDMWnSJJXrvu3evRtjxozB6tWrNVrGjRs3IJPJ8ODBA5X24uJixMbGIjg4GK6urvD29kZgYCCio6OhVCprvE5ERLqncQClp6dj5MiRFdpHjx6NW7duabSM+Ph49OrVC7t27VJpT0lJQWFhocpelIeHBx49egS5XF7jdSIi0j2Nh+AaNmyIzMxM8QSEcnK5HObm5hotw8/PT217Tk4OzMzMYGFhIbZZW1sDAB4+fIinT5/WaN3W1laj/hMRUfXROID69++PpUuXYtGiRXB1dQXw7Npwn332Gd577z2tOlFYWAgjIyOVtvLHJSUlNV6viuTk5CpN/zx3d/d/PC/VbbypI9VHGgfQnDlzIJfLMX36dPG2DIIgoF+/fggMDNSqEyYmJhWCoPyxqalpjderwsnJCcbGxlWah+hl+OWE6qri4uJKv7hrHEAmJibYuHEj7t69i1u3bsHQ0BBt27ZFq1attO6gjY0NCgoKkJ+fLw7nlf/gtXnz5jA0NKzROhER6V6Vb8ndunVrvPfee/Dx8amW8AGA9u3bw9TUVGUYIiEhAU2bNkWrVq1qvE5ERLpX5QCqCSYmJpDJZAgNDUVSUhKuXLmC1atXixc/rek6ERHpXpVuSFeT5s+fj+LiYvj7+8PY2BgymQxTp07VWZ2IiHRLTxAEQepOvArKD6RpexLC2AXbq7FXVBfs+Hyc1F0gqjEv+uysFUNwRERU/zCAiIhIEgwgIiKSBAOIiIgkwQAiIiJJMICIiEgSDCAiIpIEA4iIiCTBACIiIkkwgIiISBIMICIikgQDiIiIJMEAIiIiSTCAiIhIEgwgIiKSBAOIiIgkwQAiIgCAslQhdReoFqrJ7aLW3JKbiKSlb2CIxM/9pe4G1TLuCyJrbNncAyIiIkkwgIiISBIMICIikgQDiIiIJMEAIiIiSTCAiIhIEgwgIiKSBAOIiIgkwQAiIiJJMICIiEgSDCAiIpIEA4iIiCTBACIiIkkwgIiISBIMICIikkStCqDTp0/DwcFB5Z+vry8AQKFQYNmyZfDy8oKXlxfCwsKgVCrFebWtExGRbtWqG9Klp6ejW7duWLlypdhmYPCsi+Hh4YiLi0NERATy8vIQFBQES0tLBAQEVEudiIh0q1btAaWnp8Pe3h7W1tbiv8aNG6O4uBixsbEIDg6Gq6srvL29ERgYiOjoaCiVSq3rRESke7UqgNLS0vDmm29WaE9JSUFhYSE8PDzENg8PDzx69AhyuVzrOhER6V6tCaDS0lLcuXMH8fHx6NevH3r27InFixfjzz//RE5ODszMzGBhYSFOb21tDQB4+PCh1nUiItK9WhNAcrkcCoUC+vr6CA8Px5IlS/DDDz9gzpw5KCwshJGRkcr05Y9LSkq0rhMRke7VmpMQ2rRpg/j4eDRq1Ah6enoAACsrK8hkMnTp0qVCUJQ/NjU1hYmJiVb1qkhOTq7S9M9zd3f/x/NS3ZaYmCh1F7h9UqVqavusNQEEAI0bN1Z53LZtWwCAUqlEQUEB8vPzYW5uDgDIzc0FADRv3hyGhoZa1avCyckJxsbG//AVEqnHD3+qzbTZPouLiyv94l5rhuDOnTsHT09P5Ofni203b96Evr4+hgwZAlNTU5UUTkhIQNOmTdGqVSu0b99eqzoREelerQkgd3d3GBsbY+HChcjIyMDVq1cREhKC4cOHo1mzZpDJZAgNDUVSUhKuXLmC1atXY9KkSQAAExMTrepERKR7tWYIrmHDhtiyZQtWrVqFESNGwMjICL6+vliwYAEAYP78+SguLoa/vz+MjY0hk8kwdepUcX5t60REpFt6giAIUnfiVVA+jqntMaCxC7ZXY6+oLtjx+TipuyBK/Nxf6i5QLeO+IFKr+V/02VlrhuCIiKh+YQAREZEkGEBERCQJBhAREUmCAURERJJgABERkSQYQEREJAkGEBERSYIBREREkmAAERGRJBhAREQkCQYQERFJggFERESSYAAREZEkGEBERCQJBhAREUmCAURERJJgABERkSQYQEREJAkGEBERSYIBREREkmAAERGRJBhAREQkCQYQERFJggFERESSYAAREZEkGEBERCQJBhAREUmCAURERJJgABERkSQYQEREJAkGEBERSYIBREREkmAAERGRJOpVACkUCixbtgxeXl7w8vJCWFgYlEql1N0iIqqXDKTugC6Fh4cjLi4OERERyMvLQ1BQECwtLREQECB114iI6p16swdUXFyM2NhYBAcHw9XVFd7e3ggMDER0dDT3goiIJFBvAiglJQWFhYXw8PAQ2zw8PPDo0SPI5XIJe0ZEVD/VmyG4nJwcmJmZwcLCQmyztrYGADx8+BC2trYvnF8QBABASUmJVv2wNDPUan6qe4qLi6Xuwl9MLF4+DdUr2m6f5Z+Z5Z+hz6s3AVRYWAgjIyOVtvLHmoSKQqEAAKSmpmrVj6nv22k1P9U9ycnJUnfhL97jpe4B1TLVtX0qFAqYmJiotNWbADIxMakQNOWPTU1NXzq/ubk57O3tYWhoCD09vRrpIxFRXSMIAhQKBczNzSvU6k0A2djYoKCgAPn5+eIfIjc3FwDQvHnzl86vr6+vMnxHRESa+fueT7l6cxJC+/btYWpqisTERLEtISEBTZs2RatWrSTsGRFR/VRvAsjExAQymQyhoaFISkrClStXsHr1akyaNEnqrhER1Ut6grpTE+qo4uJihIaG4tixYzA2NoZMJsO8efN4TIeISAL1KoCIiKj2qDdDcEREVLswgIiISBIMICIikgQD6CXu378PBwcHra+AUFW///47jhw5Ij728fHBtm3bdNqHV1lwcDBmz56ttiYIAnbv3q3VJUbef/99ODg4qPw7efKkWE9ISMDQoUPh4uICmUyGGzduvHB5Z86cQb9+/eDq6orJkyfj3r171Vp/1SgUCmzfvr1al3nr1i3Ex8cDkOZ9HRoaWmGbWbZsmVh/+PAhAgIC4Obmht69e+Pw4cMvXF5aWhrGjh0LV1dX+Pr64tKlS9Va1wUGUC31xRdf4MyZM1J3o0764YcfsGjRIpSWlv6j+cvKypCVlYWtW7fi0qVL4j8fHx8Az647GBAQgN69e+PAgQNwdnbG1KlTkZeXp3Z5N2/eRGBgICZPnoy9e/fCwsIC06ZNQ1lZWbXUX0VHjx7FunXrqnWZM2bMQHp6erUusyrS09Mxa9YslW1m3rx5Yn3mzJkwMjLCnj174O/vj48//hhJSUlql1VUVAR/f3/Y29tj//796N+/P2bOnCl+8dC2risMoFqKJyfWHG3/tnfv3kVJSQlcXV1hbW0t/iu/tuCePXtga2uLmTNnws7ODosXL4aZmRkOHTqkdnkxMTHo0aMHRo8ejXbt2mHVqlV48OCB+I1U2/qrqC5u/+np6XB0dFTZZl577TUAz74U3b59G5999hnatm2L0aNH4/3330d0dLTaZZ08eRKlpaX45JNPYGdnh5kzZ8LFxQWxsbHVUtcVBlAV5eXl4eOPP4anpyc6d+6MwMBA/Pbbb2I9NjYWvXv3hpOTE3x9fVX2Yk6fPo2BAwfC2dkZffr0wc6dO9U+x/r163HgwAGcOnVK/FYNPPvgmzBhApydndGvXz+VD5jMzEwEBATA3d0dTk5OGDJkiDjcAAAODg44ePAghg4dig4dOmDkyJH4+eefK32dOTk5CAwMROfOneHh4YGPPvoIjx8/BvDX8MXGjRvRqVMnzJw5U+0yfvzxR4waNQouLi547733EB0drfLBsn//fvTq1Qtubm5YvHgxPvroI6xatUr8GwwbNkxleRMmTBDrABAZGYk+ffrAyckJXl5eWLx48UsvLHv//n1MnDgRANCxY0dcvXoVAHDw4EH4+vrCxcUFAwYMwIkTJypdRnp6Opo1ayZ+eKh73Z6enuJjPT09uLu7V/pt9scff1S5TYiZmRkcHR3F6bWtV4cHDx7Az88PHTp0QN++fbFr1y44ODgAqHx7eNn6r2z9Xb16FQsXLsSTJ0/g4OCA+/fvQxAEREREoEePHnBzc8P48eNVhjV9fHzwxRdfoHv37vDx8UF+fr5K/ydMmIDs7Gx8+umnCA4OFtsvXryI/v37w8XFBePHj1fZA7hw4QKGDx8OFxcXuLm5wc/PDw8ePAAAXL16Fd7e3ti/fz98fHzg4eGB6dOn4/fff1f793vy5Alyc3Px5ptvqq3/+OOPaNeuHRo2bCi2eXh4VLoOk5KS4ObmBgODv66m5unpKU6vbV1XGEBVFBISguzsbERFRSEqKgr5+fmYPn06BEHAzZs3sWzZMsyfPx+nTp3CoEGDMHfuXPz222/47bffMG/ePIwZMwYnT57EzJkzsWTJEty6davCc0yZMgX9+/dHz549sXfvXrF97969GDNmDI4dO4a33noLgYGBKC0thSAImD59OqysrLB3717s378fNjY2CAkJUVnumjVrMGfOHOzcuRMGBgZYvHix2teoUCgwadIk5ObmYsuWLYiMjERGRgYCAwNVprt06RJ2796tMoxQ7tGjR/D390evXr1w5MgRLFiwAJs3b8aOHTsAAN9//z0++eQT+Pv7Y+/evSgqKsKpU6c0Xg+HDh1CREQEFi1ahFOnTmHJkiU4cOAAjh8//sL5WrRogfXr1wMAzp49Czc3Nxw8eBCLFi3ChAkTcOjQIQwbNgzz5s1TuWzT89LS0mBiYoLp06fD29sbI0aMwIULF8T6//73PzRr1kxlnqZNmyInJ0ft8nJyctRO//Dhw2qpa6u0tBQBAQHQ19fH7t27ERwcjLVr11aY7vnt4WXr/0Xrz83NDR9//DEaNWqES5cuoUWLFtixYwd27tyJTz/9FPv374enpycmTpwoXs8RePb+2LBhA9avX1/hwpfr16+HjY0N5s2bp/K+2LNnD0JDQ7F79248efIEy5cvBwDcu3cPM2fOxODBg3H8+HFs3rwZ9+/fF7cd4Fmo7NmzB+vXr8dXX32Fn376CZs2bVL7Nywf+tu6dSu6d++OAQMGYMuWLeLNMCtbh//73//U7g2+bBvTtq4r9eZipNVBLpfj5MmT+P7778ULmK5evRpeXl5ITEzE48ePoaenh5YtW6Jly5aYOnUq3n77bZiamiIrKwsKhQI2NjZi3cbGRu2FUM3NzWFiYgKlUgkrKyuxffjw4RgwYAAAICAgAMePH8evv/6KJk2aYMSIERg1apR4wdRx48bB398fRUVF4oUAx44di+7duwMA/Pz8MGPGDCgUChgaqt6j6OLFi7h//z5iYmLEeyaFhYVhwIABSE5ORqNGjQAAEydOrPQ+Stu3b0eHDh3E2523bt0ajx49QmRkJMaNG4fdu3ejd+/eGDNmDIBnB2gvX76s8bpo3rw5VqxYgXfffRcA0LJlS0RFRSEtLe2F8zVo0ED8lmllZQUjIyN8++23GDVqFEaNGgUA8Pf3R3JyMjZv3gx3d/cKy8jIyMAff/yBwYMHY/bs2Th58iSmTZuG7du3o2PHjpXe+qOyvbOioqIXTq9tXVvx8fHIysrCt99+CysrK9jb22PWrFlYsmSJynTPbw9r16594fp/0fozMjISt+Py7W/z5s346KOP8M477wAAPvzwQ1y5cgV79uzBjBkzAAADBw6Ek5OT2tfQqFEjNGjQAObm5rCwsMDTp08BAPPmzRPXsUwmQ1RUFIBnx/kWLlyIcePGAQDeeOMN9O3bV2VUobS0FMHBwXB0dAQADBo0CNevX1f7/Onp6dDX18cbb7yBiIgIJCcnY/ny5SgrK0NAQMBLbxdjbGysUnvZNqZtXVcYQFWQkZEBAOjXr59Ke2lpKe7cuQNfX194enpi+PDhaNu2LXr27AmZTAYzMzO89dZb8PX1xcyZM/HGG2+gZ8+eGDp0KBo3bqzx8//rX/8S/1/+Bi0qKoKZmRnGjRuHw4cPIzk5GXfu3BGHJ54/EP18WJQPH6kLoPT0dLz++uvimx8A7Ozs0LBhQ2RkZIhv2JYtW77wbxUfHw83NzexraysDAqFAiUlJcjMzMTgwYPFmpGRUaUfHup07twZv/zyC7788ktkZmYiNTUVd+/eRceOHTVeRrn09HRMnjxZpa1jx46IiYlRO/2qVatQVFQkroO33noLt27dEgOoslt/VHZF4MqmL79NiLZ1bd2+fRstW7ZU+TL0/Hot9/z28LL1X5X1l5+fj19//RUhISFYtGiRymt8/j3xou2xMs9fiNjS0hJFRUUAnr1XTE1NERERgdTUVGRmZuL27dvisGO51q1bi/9/7bXXxPuG/d2oUaPQr18/8cubg4MDnjx5gqioKAQEBMDExERlKL/89enr61cIH6DydV6+jWlb1xUGUBWUlZXB0NAQBw4cqHD9OCsrK5iamiIqKgqJiYn4v//7P3z33XfYvn07oqKi4OrqitWrV2PKlCk4f/48zp07h9jYWKxduxa9e/fW6PkbNGhQoU0QBBQUFGDkyJEwNTVFnz590KdPH5SUlFQ4NvP3oCmf/++MjY3VXh+vrKxMZXp1b4xypaWl6Nu3L+bMmVOhZmBgABMTkwrP/fw3MnXP//xZa/v378fSpUshk8nQo0cPfPjhh5UOKb6MiYlJhedTKpXi8MjfGRoaVvhb2tnZ4ZdffgHwbO/s0aNHKvXc3NxKb/tR2fTlx5G0rWvLwMBAo5MCnt8eXrb+q7L+ytfDypUr8fbbb6vUzMzM1D6/pvT1VY9ClL/O1NRUjBo1Cu+88w46deqEsWPH4vz584iLi1OZ/u/bQWV/Jz09PTF8yrVt2xaPHj1CWVkZbGxs8NNPP6nUc3NzKwyTlXvZNqZtXVd4DKgK2rRpA4VCgcLCQrRu3RqtW7dGw4YNsWLFCjx48ABJSUlYv369eND++PHjaNGiBc6fP4+MjAyEhobC0dERH3zwAfbv34/OnTtXetyjKhdIvXbtGrKysrBt2zYEBATg3XffFcdy/8nZRHZ2dsjOzlYZX09LS0NeXh7atGmj8TIyMzPFv1Pr1q3FYS19fX20a9dOZbhCqVQiJSVFfGxoaKhyIFkQBNy/f2GQ1r0AAAuTSURBVF98vH37dvj5+WHRokUYPnw4bG1tIZfLNXq9f//btmnTpsKbPykpqdLXOnr0aKxZs0alLSUlRZzezc1N5fiRIAjiQV91/j59QUEBbt68KU6vbV1b9vb2ePDggcoB9vKwrczL1v/L1t/z68jCwgLW1tbIyclRWd7mzZtx7dq1anmNf3fgwAE4Ojpi3bp1GD9+PDp27Ai5XP6Pl/fFF19gwoQJKm03b96Era0tGjRogA4dOiAtLQ1//vmnWE9MTHzhNvPTTz+pjHAkJCSobBPa1HWFAVQFbdq0gY+PD4KCgpCYmIi0tDQEBgYiLS0Ntra2MDMzwzfffIOYmBjcv38f58+fR3Z2NpycnNCoUSPs27cP4eHhuHfvHq5du4Zbt26J48d/Z2ZmhgcPHmh0ILlRo0ZQKBQ4ceIEsrOzcezYMfE3FP9kTLdr165o164dAgMDcfPmTVy/fh0LFiyAm5sbnJ2dNVrGuHHjcPfuXYSGhiIzMxMXLlzAsmXLxCHHKVOm4Pvvv0dUVBTu3LmDlStXqrzBnZ2dkZWVhYMHD0Iul2P58uXiuH35a7569SoyMjJw69YtzJ8/H7m5uRq93vJvzSkpKSguLoa/vz92796NXbt2ISsrC1u2bMGZM2cqfGCU8/HxQXR0NE6fPo2srCysXbsWiYmJmDJlCoBnxxJSU1OxZs0aZGRk4NNPP0VhYSEGDRoE4Nk6yc3NFd/8Y8eOxZkzZ7Bt2zakpaUhODgYLVu2FI93aFvXVufOnWFnZ4eFCxciNTUVFy9eVHsSwvNetv5ftv7MzMxQUFCAjIwMKBQK+Pv7Y+PGjTh+/DjkcjnCwsJw6NAh2Nlpfot7c3Nz3LlzRzyb80UaN26MzMxMJCYmQi6X4+uvv8apU6f+8TESHx8fJCYmYtOmTZDL5Th06BA2b96M6dOnA3h2xpudnR3mz5+P1NRU7Nq1C0ePHlW5XUxubq44RNi3b18olUr85z//QUZGBjZu3IhffvkFo0ePrpa6zgj0Qvfu3RPs7e2F27dvC4IgCE+fPhWCg4MFT09Pwc3NTfD39xeysrLE6Y8ePSr0799fcHJyEnr27Cls3bpVrMXFxQlDhw4VXFxcBG9vbyEsLEwoLS1V+7zXr18XvL29BU9PT6G0tFTo2bOnEBMTU2m/NmzYIHTt2lXo0KGDMHToUOHo0aOCo6OjcOnSJUEQBMHe3l44d+6cOH98fLxgb28v5OXlqX3+Bw8eCDNmzBA6dOggeHp6CgsXLhSePHmi9rkr88MPPwgjR44UnJychHfeeUcIDw9Xeb2nT58W+vbtKzg7OwshISHCqFGjhJUrVwqCIAhKpVIICwsTOnXqJLi7uwvLly8XgoODxXpGRoYwevRowcXFRejWrZsQEhIiLF26VBg1apQgCIIQFBQkzJo1S22/iouLhSlTpgiOjo7C8ePHBUEQhNjYWKFXr16Co6OjMGjQIOH06dOVvq6ysjLh66+/Fnr27Ck4OTkJw4cPF65du6YyzeXLl4WBAwcKzs7OwogRI4QbN25U+Nvfu3dPbDt69Kjg4+MjuLq6CpMnTxbkcrnK8rSta0sulwsTJ04UnJychL59+wpr1qwRHB0dBUGofHt40fp/2fp78uSJMGzYMMHJyUn46aefhLKyMmHjxo1C9+7dBWdnZ2Ho0KHCxYsXxef6+/tDndjYWKFDhw7CtGnT1PZ53759QqdOnQRBEISCggJh7ty5QseOHYVOnToJU6ZMEaKjowVnZ2fhzz//VPv+WbdunTB06NBKn//MmTPCoEGDBGdnZ6FXr17Cjh07VOr37t0TJk+eLDg7Owu9e/cWjhw5olK3t7cX9u3bJz6+efOmIJPJBCcnJ8HX11eIi4tTmV7bui7wdgxUa0yYMAFOTk4ICgqSuis17qOPPkJQUJDKiR611W+//Yaff/4ZPXv2FNtOnDiBsLAwfPfddxL2rH7Zs2cPzMzMMHDgQKm7Um04BEekY3fv3sWTJ09eifABnh2PmT17NrZu3Yr79+8jMTERX331VZ36IKztlEolDh48CC8vL6m7Uq24B0S1Rn3ZAxIEAWVlZSq/Qq/tzp8/jzVr1uDOnTto2LAhBg8ejA8//FDtmZVUM9T9ZOJVxwAiIiJJcAiOiIgkwQAiIiJJMICIiEgSDCAiHTp+/DjGjBkDNzc3uLq6YtCgQYiIiKjSDxwdHBxU7tuSm5uL//znP+jRowecnJzQtWtXzJ49Gzdv3lSZLz09HWfPnq1Sf//JPESaYgAR6ci+ffsQFBQEX19f7N27F4cPH8bkyZMRGRmJTz755B8ts6SkBOPHj0dWVhbCwsJw6tQpfP311xAEAWPHjsXt27fFaQMCAipccuhl/sk8RJpiABHpyPbt2zFkyBCMGzcOdnZ2aN26NYYNG4Y5c+bg8OHDFa6GrIm4uDhkZWXh888/h4eHB1q2bAlXV1eEh4fD0tKy0pseEtUGDCAiHWnQoAGuX7+OJ0+eqLQPGTIEx44dg6WlJUpKShAeHi7eKbRjx47w8/NDVlaW2mWWX835+++/V2k3NDTE9u3bxSui+/j4IDs7G5s3bxbvsvvnn39iyZIl6N69OxwdHdGpUyfMnj1bDEJ18xBVJ/4OiEhHzp49i9mzZ8PAwEC81bmnpydcXV3FIFmxYgWOHTuGVatWiVeIXrRoEWxtbREZGQng2TGgJUuWYMyYMVAoFBg3bhyuX78OW1tbdOnSBe7u7ujSpQuaNm0qPvfvv/+OoUOHonfv3pg5cyasrKzwwQcfICsrC0uXLoWNjQ1SUlIQEhKCfv36YenSpWrnIapOr85PsYlecb1798bOnTsRExODixcvirfxbtGiBRYtWoRevXrByckJPXr0QJcuXQA8u8nawIEDsX//frXLNDQ0RExMDLZt24YTJ05g165diI2Nhb6+PgYMGIClS5fitddeg5WVFRo0aABTU1MxSLp06YJp06aJNwJs2bIlTpw4IR43UjcPUXViABHpkIuLC7744gsIgoDU1FRcvnwZMTExmDVrFvbu3Yv3338f165dQ3h4OO7evYs7d+4gIyOjws3MnmdsbAw/Pz/4+fnhjz/+QEJCAk6cOIEjR46guLgYX331ldr5xowZgwsXLmDVqlWQy+XIzMxEVlaWxrfcINIWA4hIB7KyshAVFYUPPvgATZs2hZ6eHhwcHODg4IDBgwejR48euHDhAvbs2YPDhw9j6NCh6NatG/z8/HD27Fns27dP7XJjYmJgbGyMkSNHAnh2W2kfHx/4+PigSZMm2LZtGwRBUHvH1xkzZiA5ORnvv/8++vTpg/bt2yMyMlKrG68RVQUDiEgHDA0NsWvXLrRu3Rr//ve/VWrm5uYwMDCAsbExduzYgRUrVmDYsGFiPSIiotI7vaakpODixYsYOHAgzM3NVWoNGzZEkyZN1N5dNyUlBefPn8e3336rcoXlzMxMtbd+J6oJDCAiHWjZsiUmTpyI1atX4/Hjx+jXrx8sLCxw9+5d/Pe//0Xz5s0xYsQIbNy4EefOnUOHDh0gCAIOHDiAM2fOwMLCQu1yp02bhnPnzmH8+PGYPn063n77bXEYLiIiAh9//LE4rbm5Oe7evYucnBxYW1vDwMAAJ06cwOuvv478/HxER0fjxo0baN++vdp5mjdvXuN/J6pfeBYckY6UB8revXuRlpaGwsJCNGvWDD4+PpgxYwasrKxw5coVrFq1CpmZmbC0tISrqyveffddLF68GCdOnECbNm1UzoIDgOzsbHz99de4fPkycnNzYWhoCEdHR0yaNAm9e/cWn//AgQNYvnw59PX1ERcXh9OnT2PdunXIzs6GlZUVvLy8YGdnhw0bNiAuLg4WFhYV5nmVbiFBtR8DiIiIJMEfohIRkSQYQEREJAkGEBERSYIBREREkmAAERGRJBhAREQkCQYQERFJggFERESSYAAREZEk/h+2VrwPbcYNJ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1" name="Picture 7" descr="C:\Users\User\Desktop\graph-sampl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800" y="1752600"/>
            <a:ext cx="7086600" cy="3810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04800" y="5867400"/>
            <a:ext cx="861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75 % of people's salary status is &lt;= 50,000 and 25 % of people's</a:t>
            </a:r>
          </a:p>
          <a:p>
            <a:r>
              <a:rPr lang="en-US" sz="2000" dirty="0"/>
              <a:t> salary status is &gt; 50,000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2843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467600" cy="655638"/>
          </a:xfrm>
        </p:spPr>
        <p:txBody>
          <a:bodyPr/>
          <a:lstStyle/>
          <a:p>
            <a:r>
              <a:rPr lang="en-US" b="1" dirty="0"/>
              <a:t>Histogram of Age</a:t>
            </a:r>
          </a:p>
        </p:txBody>
      </p:sp>
      <p:pic>
        <p:nvPicPr>
          <p:cNvPr id="19458" name="Picture 2" descr="C:\Users\User\Desktop\hist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4400" y="1447800"/>
            <a:ext cx="6934200" cy="43434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33400" y="5943600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People with age 20-45 age are high in frequency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12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b="1" dirty="0"/>
              <a:t>Box Plot - Age vs. salary status</a:t>
            </a:r>
          </a:p>
        </p:txBody>
      </p:sp>
      <p:pic>
        <p:nvPicPr>
          <p:cNvPr id="20482" name="Picture 2" descr="C:\Users\User\Desktop\box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90600" y="1447800"/>
            <a:ext cx="6629399" cy="401955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33400" y="5715000"/>
            <a:ext cx="7924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To check how salary status is affected by the age. people with 35-50 age above are likely to earn more than 50,000 USD and people with 25-30 likely to earn less than 50,000 USD.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2644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5334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 Job Type vs. Salary Status</a:t>
            </a:r>
          </a:p>
        </p:txBody>
      </p:sp>
      <p:sp>
        <p:nvSpPr>
          <p:cNvPr id="21508" name="AutoShape 4" descr="data:image/png;base64,iVBORw0KGgoAAAANSUhEUgAAAeUAAAERCAYAAABFM79tAAAABHNCSVQICAgIfAhkiAAAAAlwSFlzAAALEgAACxIB0t1+/AAAADh0RVh0U29mdHdhcmUAbWF0cGxvdGxpYiB2ZXJzaW9uMy4yLjIsIGh0dHA6Ly9tYXRwbG90bGliLm9yZy+WH4yJAAAgAElEQVR4nOzde1yP5//A8VepRkRYDothWUVp5TA5jXIsktM2dMCkGGZqjpXzRJmzUFjmXETOtpk5fDeHsiFE5RDZCLMtpE/1+f3h4f75rINSKXo/H48ej8/nvq77uq/7qj7vz33d131dWmq1Wo0QQgghSpx2SVdACCGEEE9JUBZCCCFKCQnKQgghRCkhQVkIIYQoJSQoCyGEEKWETklXQLy+srKyePjwIbq6umhpaZV0dYQQ4rWgVqtRqVRUrFgRbW3Na2MJyuKlPXz4kMuXL5d0NYQQ4rVkamqKgYGBxjYJyuKl6erqAk//sPT09Eq4NmVDbGwslpaWJV2NMkHa+tUqS+2dnp7O5cuXlc/Q50lQFi/tWZe1np4eb731VgnXpuyQtn51pK1frbLW3jnd9pOBXkK8Rpo1a1bSVSgzpK1frdetvdNVmcVSrlwpi0IbExDFP49UJV0NIYR4ZTYGuhRLuXKlLIQQQpQSEpSFEEKIUkKCshBCCFFKSFAWQgghSgkJykIIIUQpIUH5FbK3t8fMzEz5sbCwoGPHjixZsgSVKvfRy25ubsydO7fQx1epVGzYsKHQ5QghhCge8kjUK+bt7U2fPn0AyMzMJDY2lnHjxqGtrc3IkSNz3GfJkiXo6BT+V7V7924WL16Mi0vxDOUXQghROHKl/IpVrFgRIyMjjIyMqFWrFp06dcLJyYnvv/8+130MDQ2pVKlSoY+tVqsLXYYQQojiI0G5FNDR0VHmjp44cSLjx4+nb9++fPjhh0RHRyvd19evX8fMzIxLly4p+z558oSmTZty8OBBAFatWkXnzp2xtLSkZcuWTJkyhfT0dE6cOMGkSZN48OABZmZm3Lx5E7VaTUhICB06dMDGxgZXV1fOnz9fIm0ghBBCgnKJyszM5NdffyUqKgp7e3tl+86dOxk8eDDffvstVlZWyvZ69erRpEkT9u/fr2w7cuQIOjo6tGvXjqioKEJCQvD39+fAgQNMmzaN7du3s3fvXmxsbJg8eTKGhoYcO3aM2rVrs3HjRjZv3szMmTOJjIykRYsWuLu7k5KS8krbQQghxFNyT/kVmzNnDt988w3w9Cq3XLlyODk5MXToUCVPw4YNcXJyynH/Hj16EB4ezpgxYwDYt28fXbt2RU9Pj5o1axIQEMBHH30EgLGxMWFhYcTHx6Onp6csEWZkZARAaGgoX331Fe3atQNgzJgx/Prrr0RERPD555/n+5wWTXIucxPJv0pZGSq0dbKvJiOEKDnpqkz0dMsVebkSlF8xLy8vevbsCTxdXentt9/OtnyXsbFxrvt3796dwMBAEhISqFOnDocOHWLFihUA2Nracu7cORYsWMCVK1e4fPky169fp2nTptnKefjwIX/88Qe+vr74+/sr29PT06lbt26Bzil25URI+7dA+4j8azZ+lfI6JibmtZu4/3Ulbf1qvW7tXRwBGSQov3JVq1alXr16eebJ66rTyMiIDz/8kP379ysLZLdo0QKAyMhIpk+fTr9+/ejQoQNjxoxhypQpOZaTlZUFPL1yb9y4sUaavr5+QU5JCCFEEZGg/Brq0aMHGzdu5Nq1a3Tv3h1t7adDAzZs2MDQoUP54osvAMjIyCApKUm5L/382p0GBgYYGRlx+/ZtHBwclO1+fn60atWK7t27v8IzEkIIATLQ67XUtWtXEhISOHjwID169FC2GxoacuLECRITE4mLi2PcuHGkpKSQnp4OPL0CfvToEYmJiahUKjw8PAgODmbv3r0kJSUxb948oqKiMDExKalTE0KIMk2ulF9DBgYGtG/fnvj4eCwsLJTtvr6++Pr60qdPHypXrkz79u1xcXHhwoULwNN7zqampvTq1Yv169fj7u7O48ePCQwM5P79+zRs2JDly5djbm5eUqcmhBBlmpZaZpQQL+nJkyfExsbC/9bLQK9iJAO9Soa09atVltr72WenpaVltjFE0n0thBBClBISlIUQQohSQoKyEEIIUUpIUBZCCCFKCQnKQgghRCkhQVkIIYQoJeQ5ZVFoll5zZEGKYiQLUghRdsiVshClnARkIcoOCcpCCCFEKSFBWQghhCglJCgLIYQQpYQEZSGEEKKUkKAsXpl0VWZJV0EIIUo1eSRKFNqYgCj+eaR6Yb6NgS6voDZCCPH6kitlIYQQopSQoCyEEEKUEhKUhRBCiFJCgrIQQghRSkhQFkIIIUqJMhWU7e3tMTMzy/bTpEmTQpW5fv36Iqzl/7t58yZmZmZcvny5WMoXQghRupS5R6K8vb3p06ePxjYtLa0Sqo0QQgjx/8pcUK5YsSJGRkYlXQ0hhBAimzLVfZ0fhw4dwsnJCSsrK5ycnNi9e7dGemhoKG3btqV58+asWLEi2/7btm2jS5cufPDBB/Tt25dffvlFSXNzc2PGjBl07dqV1q1bc+PGDa5cuYKnpyfNmjXD0tKSXr16cfz48XzX99atWwwdOhRra2u6dOnCli1bMDMzU9Jv376Nj48Ptra2NG/enK+++oq//voLgK+++orRo0drlLd8+XJ69+6d7+MLIYQoOhKUn3Pp0iW+/PJL3N3d2b17N0OHDmXKlCkcPnwYgIiICJYvX46fnx+bNm3i999/Jzk5Wdn/8OHDzJ07F29vb3bu3ImzszNeXl5cunRJyRMREcG0adNYsWIFderUYcSIEVSrVo2tW7cSGRlJrVq18PX1zVd9MzIy8PT0RFtbm/DwcCZOnMiiRYuUdJVKxaBBg0hJSWH16tWsWrWKxMREfHx8AHBycuLIkSM8evRI2Wffvn306NGjUO0ohBDiJanLEDs7O7WFhYXa2tpa4+fMmTNqtVqtHjdunNrf319jn2+++UY9aNAgtVqtVvfp00cdGBiopN2/f1/dpEkT9bp169RqtVo9cOBA9YoVKzT29/b2Vk+ePFmtVqvVrq6uak9PTyXt4cOH6tDQUPU///yjbDty5Ija1NRU/fjxY/WNGzfUpqam6kuXLuV4PkePHlVbWFio7927p2zbuHGj2tTUVK1Wq9UHDx5UW1hYqO/cuaOkJyQkqE1NTdXnzp1Tq1QqdcuWLdV79uxRq9Vq9ZUrV9RmZmbqP/74Ix+tqVanpaWpo6Oj1WlpaTmmZ6rSNd4/Sc/IV7kid9HR0SVdhTJD2vrVKkvtnddnZ5m7p+zl5UXPnj01ttWuXRuAhIQELl++zK5du5S0jIwMqlWrBkBiYiJDhgxR0qpWrUrdunWV9wkJCZw9e1ajW1ulUmFlZaW8NzY2Vl7r6+vj4uLCzp07iY2N5erVq5w/fx6AzEzNxRt27tzJ1KlTNc5DV1cXY2NjpX4ANjY2GvV55513NO6hm5iYUKVKFRITE7G0tKRbt24cOHAAR0dH9u7dS4sWLahVq1aebfhfsSsnQtq/2bY3G79K472ebrkClSuEEGVNmQvKVatWpV69ejmmZWZm4ubmRv/+/TW2a2s/7eXX0tJCrVZrpOno6Gjs7+Pjg52dnUYePT095fVbb72lvH706BGffPIJFSpUoHPnznTu3Jn09HRGjhyZrW729vZ88MEHyvsqVaoQFRWVrT7Pe+utt3IcWZ6Zmans16NHD4YNG0ZaWhr79+/H1dU11/KEEEIUrzIXlPNiYmLC9evXNYL22rVruX//PmPHjsXU1JQzZ87g5OQEQGpqKklJSRr7Jycna+w/f/583n77bdzd3bMd7+TJk1y7do2YmBglWG/YsAEgW7CtVKkSlSpV0thmamrKrVu3uH//vnK1fO7cuWz1SUlJUa6W4+PjSU1N5b333gOgWbNmVK1alc2bN3P16lW6du1awFYTQghRVGSg13M+++wzfv75Z1auXMn169fZuXMn8+bNU7q3Bw0aRHh4ODt27CAxMRFfX1/S0tKU/T08PNi8eTNbtmwhKSmJsLAwQkNDqV+/fo7HMzQ0RKVSsW/fPpKTk9mzZw+LFy8GID09/YX1tbW1xcTEhEmTJnH58mWOHj2qMdCrdevWvP/++/j4+HDhwgXOnDnD+PHjsbGxUSZM0dLSwtHRkUWLFtG2bVsMDQ1ftvmEEEIUkgTl51haWrJo0SJ2795N9+7dWbhwIT4+Pkp3tqOjIxMnTmTBggX069ePWrVq0ahRI2X/zp074+fnx+rVq3F0dGTLli0EBgby0Ucf5Xg8a2trxowZQ1BQED169GD16tVMmTIFXV1dLl68+ML6amlpsXTpUtLS0ujbty+zZs3i448/RldXF3ja7R4cHIyBgQEuLi4MGzaMRo0asXLlSo1ubScnJx49eqT0AAghhCgZWuq8bkqKUu3evXucPXtW4x72vn37mDdvHgcPHiz24z958oTY2Fj43/p8DfQShRcTE0OzZs1KuhplgrT1q1WW2vvZZ6elpaXGOCOQK+XXmpaWFl988QVr1qzh5s2bxMTEsHTpUrp3717SVRNCCPESZKDXa6xatWosXryYhQsXsnDhQqpUqYKzs3O2WbqEEEK8HiQov+bs7OyyPYIlhBDi9STd10IIIUQpIUFZCCGEKCUkKAshhBClhNxTFoVm6TUn27B+gKwMFdo6uiVQIyGEeD3JlbIoNhKQhRCiYCQoCyGEEKWEBGUhhBCilJCgLIQQQpQSEpSFEEKIUkKCsih26arMkq6CEEK8FuSRKFFoYwKi+OeRKtf0jYEur7A2Qgjx+pIrZSGEEKKUkKAshBBClBISlIUQQohSQoKyEEIIUUpIUBZCCCFKiTc6KGdkZLBixQq6du2KpaUlrVu3Zvz48SQnJ+e7DDc3N+bOnQtAVlYWPj4+WFlZMWDAgOKqdqHZ29uzfv36kq6GEEKIAnqjH4maP38+33//PX5+fjRs2JC7d++yaNEi3Nzc2LNnDxUqVChQeb/99hu7d+9m9erVmJqaFlOtC2/r1q0FPjchhBAl742+Ut62bRujRo2iQ4cO1KlTB2traxYtWsSdO3c4fPhwgcv7999/AWjTpg01atQo6uoWmWrVqklQFkKI19AbHZS1tLSIjo4mM/P/Z5SqXLkyu3btom3btsq2bdu20aVLFz744AP69u3LL7/8kq2syMhIvLy8ADA3NycyMjLHY6rVakJCQujQoQM2Nja4urpy/vx5Jd3NzY2QkBCGDx+OlZUVjo6OnD9/nhUrVmBra4utrS1r1qzRyL9gwQKGDBmClZUVvXv3Jjo6Os/zfr77euLEicycOZMJEyZgY2ODvb09K1euVPJmZWWxbNky2rdvj42NDUOGDOHq1at5li+EEKJ4vNFBeciQIURERGBnZ4e/vz+7d+/mwYMHNGjQgEqVKgFw+PBh5s6di7e3Nzt37sTZ2RkvLy8uXbqkUZajoyOBgYEAHDt2DEdHxxyPuXHjRjZv3szMmTOJjIykRYsWuLu7k5KSouQJDg6mW7du7Ny5k8qVKzN48GDi4+PZsGEDrq6uBAUFcevWLSX/6tWradmyJdu3b6dp06YMGzaMO3fu5LsdtmzZgrGxMZGRkfTr14/58+cTFxcHwNKlS1m3bh3+/v5s374dQ0NDhg8fjlqtznf5QgghisYbfU/Zy8uLd999l02bNhEZGUl4eDi6uroMGTIEb29vtLS0CAkJYejQoXTr1g0Ad3d3zpw5w3fffcfXX3+tlFW+fHkqV64MgJGRUa7HDA0N5auvvqJdu3YAjBkzhl9//ZWIiAg+//xzAGxtbenVqxcATk5OzJgxg2nTpmFgYICHhwdLlizh6tWrvPPOOwC0bNmS4cOHAzB58mQOHTrEzp078fDwyFc7vPvuu3zxxRcAfP7556xdu5azZ89iZmbGpk2b+Pzzz+nUqRMAU6dOZeXKlfz777/K+YrS7Z9//uHOnTuoVLlPdSoKTkdHh4sXL5Z0NcqMN6m9dXV1qVGjxkt9hr7RQRnAwcEBBwcHUlNTOXHiBNu2bSMkJISaNWvi6upKQkICZ8+eZcWKFco+KpUKKyurF5ZtY2OjvH7nnXcIDw/njz/+wNfXF39/fyUtPT2dunXrKu+ff12hQgWqVKmCgYEB8DT4P9vnmWbNmimvy5Urh4WFBfHx8URHRzNs2DAl7VmA/693331X433FihVRqVT89ddf3L9/nyZNmihphoaGTJgw4YXn/rxFk5x56623XpgvK0OFto5ugcoWefvnn3+4ffs2xsbGVKhQAS0trZKu0hvj4cOHVKxYsaSrUWa8Ke2tVqt5/Pix8pRPQQPzGxuU4+LiiIiIUIJjpUqV6NixIx07dsTLy4ujR4/i6upKZmYmPj4+2NnZaeyvp6f3wmPs2LFDea2jo0NWVhYAc+bMoXHjxhp59fX1NfI+70UfpP/Nn5mZiba2NpaWlhp1eNYl/185nYtarUZXt2gCZOzKiZD27wvzNRu/qkiOJ/7fnTt3MDY21vj7EkKUHC0tLfT19TE2NubWrVsFDspv7D3lrKws1q9fn+OgqEqVKlGtWjUATExMSE5Opl69esrPtm3b+OGHH154jOf3MTY2xsDAACMjI27fvq2RFhoaysmTJ1/6XC5cuKC8zsjI4OLFi5ibm1O+fHmN41SvXr1A5RoYGFC9enWN8lNTU2nVqhWXL19+6fqKV0elUslIeyFKoQoVKrzULaUCXymnp6dz8+ZN3n333SK92ipqjRs3pnPnzowZM4Yvv/ySli1bkpqaypEjR/jpp5/YuHEjAB4eHnh7e9OwYUNatWrFTz/9RGhoqMYI5YLw8PAgODiYGjVqYGlpSXh4OFFRUbi6ur70uXz//fds3ryZDz/8kLCwMB49ekTPnj1furznDR48mOXLl1OnTh3effddFi9ezNtvv03Dhg2LpHxR/KTLWojS52X/LwsUlBcsWEBYWBgqlYoDBw6wYMECDAwMmDJlCuXKlXupChSn+fPnExISQlhYGLNmzUJbW5umTZsSFhZGo0aNAOjcuTN+fn6sXr2amTNnUrduXQIDA/noo49e6pju7u48fvyYwMBA7t+/T8OGDVm+fDnm5uYvfR4ODg7s2bOH2bNnY2lpydq1a6latepLl/e8zz77jNTUVCZPnsyjR49o3rw5wcHBaGu/sZ0oQghRammp8/nsy4YNGwgODmbUqFHMmTOH3bt389tvvzFjxgwGDRrE6NGji7uuZZKbmxuWlpYFHnz1Kjx58oTY2Fj433q5p/yKxMTEaAz8u3jxovIFUxStggw8+v333/nmm2948OABarWaWrVqMWHCBN5///1c95k4cSLvv/8+Q4cO5c6dO8yePZvExETg6YBPLy8v5amIpUuXYm5urrzPTX7zlUZvykCv5+X2//nss9PS0jLbINl8Xw5t3rwZPz8/BgwYoFxF9ezZk5kzZ2oMNhJCiLIkPT0dLy8vJk6cyK5du9i9ezdOTk4MGzZMY+KivPj5+WFtbc2uXbvYtWsXAQEBTJo0SQnSJ06cICMj44Xl5DefKL3y3X2dlJSk8ejMM5aWlgWayEIIId4kjx8/5t9//+XRo0fKtp49e1KpUiUyMzMJCAjgzJkzPHz4ELVazaxZszR6OwBSUlJIS0sjKysLbW1t5bZX5cqV2bBhA7GxsQQGBlKuXDkaNmzIjBkzePjwISkpKZibm7Nw4UK2bt2qka9z586vuilEEch3UK5RowaXLl2iTp06GttPnjxJ7dq1i7xi4ql169aVdBWEEHmoUqUK48aNw8PDg7fffpumTZvSsmVLunfvzvnz57lz5w5btmxBW1ubkJAQQkNDswXl8ePHM27cOL799luaNm1Ks2bNcHJywsjICBcXF/bv34+LiwudO3dm7ty59OrVC2dnZ1QqFX369OHnn3/Olk+8nvIdlPv378/MmTOVb4OXLl3i4MGDLF26FE9Pz2KroBBClHZDhgzh448/5tSpU5w6dYrQ0FBCQ0PZunUrX375JZs3b+bGjRucOHEix/umrVq14ueff+b3338nOjqaQ4cOsWzZMtauXZttIqNx48bxv//9j9DQUK5du8adO3c0rtLF6y3f95SHDh1Kz5498fPz4/Hjx4waNYp58+bRu3dvjVmlhBCiLImJiWHVqlVUqlQJOzs7xo8fz549e9DS0uLHH39UFrLp2LFjjuuw37t3j2nTpqGlpUXz5s0ZPnw4GzZswNHRMcfxOt7e3oSHh2NsbMzgwYOxsLCQuerfIAV67sXb25vjx48TERFBeHg4x48fx9fXV56TFEKUWdWqVWP58uUaExWlpKSQmprKnj17sLOzY+DAgVhaWvLjjz9mG/xVpUoVfvnlF7777jsluD5+/JikpCRlZsBy5copA7iOHTvGyJEjlUVxzpw5o5T5fD7xeirQc8qZmZmcOHGCuLg4tLW1efToEba2tsVVN/GasPSaI3NfizKrQYMGLFu2jAULFvDnn3/y1ltvYWBgwOzZszE2NsbHxwcnJycyMjJo06YN33//vTIlLzydRnf16tUEBQWxbt069PX10dLSonfv3vTr1w94uhzr/PnzUalUjB07lpEjR6Kvr0+lSpVo0aIFSUlJ2fL17t27RNpDFE6+n1O+ffs2Hh4exMfHU7lyZbKyskhNTcXGxoaQkBBlQQVRduT1rJ0oHvKc8qvzJj43W5q9ie1drM8pz5o1C11dXfbs2cPJkyeJjo4mKiqKR48eMWfOnMLXXgghhCjj8h2Uf/nlF6ZNm4aJiYmyzczMjClTpvDjjz8WS+WEEEKIsiTfQbl8+fI5DuiqWLGiDPQSQgghikCBHomaPn06t27dUrY9ePCAefPm8dlnnxVL5YQQQoiyJN+jrw8cOMClS5fo0qULderUQVdXlxs3bpCWlkZcXBzfffedkvfYsWPFUlkhcpKuykRPt/StUiaEEAWV76Dcrl072rVrV5x1Ea+pMQFR/POo4It5F5WNgS4ldmwhhChK+Q7KHTp0wNLSsjjrIoQQQpRp+b6n3K9fP5ydnVm/fj1///13cdZJCCGEKJPyHZT3799P+/btCQ0NpV27dnh7e/PLL78UZ92EEGXEzZs3MTMz4/Lly6/0uPfv32fXrl3Ke3t7e9avX/9K6/A6mzhxIl988UWOaWq1mvDwcJ48efLS5Ts5OWFmZqbxs3//fiU9Ojqa3r17Y2VlRb9+/Th//nye5f3www9069aNDz74gMGDB3Pjxo0iTS8K+Q7K9evXx9vbm59//pklS5YAMGrUKOzt7Vm2bBl//vlnkVdOCFFw6arMF2d6A45ZFIKCgvjhhx9KuhpvpFOnTuHv7//Sc3FnZmZy7do11qxZw7Fjx5Qfe3t74Oksk56ennTq1Int27fTpEkThg0bRmpqao7lXbhwAR8fHwYPHszWrVsxMDBg+PDhyrzhhU0vKgWa+xpAS0uL9u3b895779GgQQNWr15NcHAwwcHBdOnSBT8/P6pXr16klRRC5J+ebjkGjt/wSo/5ug62k9WVik9h2/b69eukp6fzwQcfUKlSpWzpERER1K9fn5EjRwIwZcoUjh49SlRUFC4u2f8e161bR4cOHejfvz8Ac+fOpU2bNhw7doz27dsXOr2oFGiVqNTUVMLDwxkwYABdunRh//79jBkzhqNHj7Jt2zZu3brF6NGj81VWRkYGK1asoGvXrlhaWtK6dWvGjx9PcnJyvuvj5ubG3LlzAcjKysLHxwcrK6scl0d7U9y8eTPPGdRKqhtQiKKUmprK5MmTadGiBba2tvj4+HDv3j0lfdOmTXTq1AlLS0t69OihcbX7/fff0717d5o0aULnzp3ZvHlzjsdYsmQJ27dv58CBA8rVFzwNBm5ubtja2tKtWzeNRzyvXLmCp6cnzZo1w9LSkl69enH8+HEl3czMjB07dtC7d2+sra355JNPOHv2bK7nefv2bXx8fLC1taV58+Z89dVX/PXXX8D//y8HBwfz4YcfKsHnv3777Tc+/fRTrKys6Nq1K2vXrtUIiJGRkXTs2BEbGxumTJnCV199pXxuLlmyhD59+miU9/znKsCqVavo3LkzlpaWtGzZkilTppCenp7rOT2ru7u7OwBNmzblxIkTAOzYsYMePXpgZWWFo6Mj+/bty7WMhIQEatSokWNAfnbeLVq0UN5raWnRrFkzTp8+nWv+5s2bK+/19fWxsLBQ8hc2vajkOyiPHTuWNm3aEBAQQL169Vi/fj179uxhyJAhVKtWDXNzc4YMGcLFixfzVd78+fPZunUrkyZNYv/+/QQHB5OSkoKbmxuPHz8u8In89ttv7N69m+DgYBYtWlTg/V8XkyZNIiYmJtf02rVrc+zYMd57771XWCshipavry/JycmEhYURFhbGw4cPGTFiBGq1mgsXLjBjxgzGjRvHgQMH6NmzJ2PHjuXevXvcu3cPb29vBgwYwP79+xk5ciTTpk0jLi4u2zE+++wzHBwcsLOzY+vWrcr2rVu3MmDAACIiImjUqBE+Pj5kZGSgVqsZMWIE1apVY+vWrURGRlKrVi18fX01yl24cCFffvklmzdvRkdHhylTpuR4jiqVikGDBpGSksLq1atZtWoViYmJ+Pj4aOQ7duwY4eHheHt7Zyvj7t27eHh40LFjR3bt2sX48eMJDQ1l48aNABw5cgQ/Pz88PDzYunUraWlpHDhwIN+/h6ioKEJCQvD39+fAgQNMmzaN7du3s3fv3jz3q127tnKb88cff8TGxoYdO3bg7++Pm5sbUVFR9OnTB29v71w/z+Lj4ylfvjwjRoygTZs2fPzxxxw+fFhJv3PnDjVq1NDY5+233+b27ds5lnf79u0c8z+79VrY9KKSZ/f1qVOnsLGxQUdHh+vXrzNhwgR69uyZ6zcXMzMzFi5cmK8Db9u2jUmTJtGhQwcA6tSpw6JFi2jdujWHDx+mW7duBTqRf//9F4A2bdqU6Wk/y5Urh5GRUUlXQ4iXlpSUxP79+zly5Ag1a9YE4JtvvqFly5bExMTw119/oaWlhbGxMcbGxgwbNozGjRtToUIFrl27hkqlolatWkp6rVq1lDitT8EAACAASURBVHKeV7FiRcqXL09WVhbVqlVTtvft2xdHR0cePnyIp6cne/fu5Y8//qB69ep8/PHHfPrpp8qqeC4uLnh4eJCWlkb58uUBGDhwoNKdOXToUD7//HNUKhW6uprLlh49epSbN2+ybt065X923rx5ODo6Ehsbi6GhIQDu7u7Ur18/x7basGED1tbWeHp6AlCvXj3u3r3LqlWrcHFxITw8nE6dOim9h7NmzSrQAN2aNWsSEBDARx99BICxsTFhYWHEx8fnuV+5cuWoUqUK8HS9aT09Pb777js+/fRTPv30UwA8PDyIjY0lNDRUY+WzZxITE/nnn39wdnbmiy++YP/+/QwfPpwNGzbQtGlTHj9+jJ6ensY+enp6uV7Fp6Wl5Zm/sOlFJc+g7O7uzrFjx6hevTqRkZEvLKxBgwY0aNAgXwfW0tIiOjoaJycnypV7OhtT5cqV2bVrl0ZQ2bZtGytXruT27ds0bNgQHx8fWrdurVFWZGQkkyZNAsDc3JyAgIBsXTLw9B7Hs2+Rf//9NxYWFkyaNAkLCwvgabdNu3btOH36NL/88gt16tQhKCiIo0ePEhYWBoCnp6cyraibmxtNmzbl7NmzxMTEYGJigq+vr0YXx3/Z29vz2WefsX//fs6dO0e9evXw8fFR/on/+ecf5s+fz48//khqaiq2trb4+flRp04dJk6cyMmTJzl58iSxsbGsW7cuW/k3b95UvjWbmpq+8Hh///03s2fP5tChQ2hpaWFvb4+fn98bt4SaeH0kJiYCZPtinpGRwdWrV+nRowctWrSgb9++NGzYEDs7O/r164e+vj6NGjWiR48ejBw5kjp16mBnZ0fv3r2pWrVqvo9ft25d5fWz4JuWloa+vj4uLi7s3LmT2NhYrl69qoz2fX6wz/MB9NkFTE5BOSEhgXfeeUfj887ExIQqVaqQmJioBCpjY+M82+r48ePY2Ngo2zIzM1GpVKSnp3PlyhWcnZ2VND09vQLNN2Fra8u5c+dYsGABV65c4fLly1y/fp2mTZvmu4xnEhISGDx4sMa2pk2b5vg5Bk/v2aalpSm/g0aNGhEXF6cE5fLly2cLiOnp6cqXo//KLX+FChWKJL2o5Nl9XZyDIIYMGUJERAR2dnb4+/uze/duHjx4QIMGDZQ/5MOHDzN37ly8vb3ZuXMnzs7OeHl5cenSJY2yHB0dCQwMBJ529Tg6OuZ4zI0bN7J582ZmzpxJZGQkLVq0wN3dnZSUFCVPcHAw3bp1Y+fOnVSuXJnBgwcTHx/Phg0bcHV1JSgoSGP+79WrV9OyZUu2b99O06ZNGTZsGHfu3Mnz3BctWsTAgQPZtm0b9erVY9KkSahUT2fEGj16NKdPn2bhwoVs3ryZ9PR0vLy8yMjIwNfXFxsbGwYMGKB0DeVHXscbNWoU8fHxhIaGsmbNGmJjYwkICMh32UIUtczMTHR1ddm+fTs7duxQfg4cOEC3bt2oUKECYWFhbNiwATs7Ow4ePEjv3r05c+YMWlpafPPNN0RGRtK7d29Onz7NJ598UqCV7J5dJDxPrVbz6NEjPv74Y7Zu3UrdunXx9PQkKCgoW97/Bt9n+//XW2+9lWOvXmZmpkb+vNYqz8jIoEuXLhrttGvXLvbv34+Ojg7ly5fPduznr/ZyOv7zo6UjIyNxdXUlNTWVDh06sGzZspcKyJDzokZZWVlkZWXlmF9XV1cJyM+YmJgon681a9bk7t27GukpKSk59orkJ39h04tKgQZ6FSUvLy8WLlxI/fr1iYyMxMfHh7Zt2/LNN98of0QhISEMHTqUbt26Ua9ePdzd3enSpYvGPNvw9JdduXJlAIyMjHL9phQaGoq3tzft2rWjQYMGjBkzhvfff5+IiAglj62tLb169aJ+/fo4OTnxzz//KEtWenh4kJWVxdWrV5X8LVu2ZPjw4ZiYmDB58mSqVq3Kzp078zx3R0dHHB0dadiwISNHjuTevXskJydz6dIljh8/TkBAAM2bN8fc3JxvvvmG5ORkDh48iIGBAbq6ulSoUEHp2sqP3I4XHx/PyZMnmT17Nh988AEWFhbMmDGDevXq5btsIYrae++9h0ql4vHjx9SrV4969epRpUoVAgICuHXrFqdPn2bJkiXKwKi9e/dSu3ZtDh06RGJiIrNmzcLCwoJRo0YRGRmJra1trvdRC3Kr6+TJk1y7do3169fj6enJRx99pNy/fJkLGBMTE5KTkzUuCuLj40lNTc33mBATExOuXLmitFO9evWULmFtbW3ef/99zpw5o+TPysrSGPejq6vLw4cPlfdqtZqbN28q7zds2MDQoUPx9/enb9++1K9fn6SkpHyd73/b9r333uP333/X2Hb69Olcz7V///7ZbodevHhRyW9jY6NxP1qtVnP69GmNXoPn/Tf/o0ePuHDhgpK/sOlF5YWPRK1Zs+aFl+daWlq5jgzMi4ODAw4ODqSmpnLixAm2bdtGSEgINWvWxNXVlYSEBM6ePcuKFSuUfVQqFVZWVi8s+/mGeueddwgPD+ePP/7A19cXf39/JS09PV2ju+r51xUqVKBKlSrKt7Vnwf75Lozn74WUK1cOCwsL4uPjiY6OZtiwYUqak5MTM2bMAHLv3kpMTERXV5fGjRsr6VWrVqVBgwZKl97zVqxYwcqVK5X306dPz/FbbG7HS0hIQE9PDzMzMyXdxsamwH9kiyY55/lt/r+yMlRo62S/mnhZsiDFm+W9997D3t6eCRMmMHXqVCpXrsycOXO4du0a9evX5+rVq6xcuZKqVatiZ2fH5cuXSU5OxtLSEkNDQ7Zt24a+vj4ff/wxf/zxB3FxcRr/i8/T19cnPj6eP//8k1q1auVZL0NDQ1QqFfv27aNFixb8/vvvLF68GOCl7iu2bt2a999/Hx8fHyZOnIhKpWLatGnY2NjQpEmTfD2J4uLiwrp165g1axYDBw7kxo0bzJgxg08++QR4OpitT58+hIWF0b59ezZt2kRSUpKyf5MmTZg/fz47duxQupKfn7HR0NCQEydOkJiYiEqlYuXKlaSkpOTrfPX19YGngbRJkyZ4eHgwduxYTE1NadmyJQcPHuSHH37Q+Ax7nr29PcuXL6dx48aYmpoSFRVFTEwM06ZNA57OMrlq1SoWLlyIk5MTGzZs4PHjx/Ts2RN4+jv5+++/qVatGuXKlWPgwIEMGDCA9evX07JlS5YsWYKxsbGypkNh04vKC4Py9u3b0dZ+8QV1QYJyXFwcERERSnCsVKkSHTt2pGPHjnh5eXH06FFcXV3JzMzEx8cHOzs7jf3/e7M9Jzt27FBe6+joKF0kc+bM0Qh68P9/PM/yPu9F36T/mz8zMxNtbW0sLS016vD84LjcurdyO6/MzMwcu3j69++Pg4OD8r569eo8ePAgW77cjvdse2EHxsWunAhp/+Y7f7Pxqwp1vP+SgPzmmTt3LgEBAYwYMYKMjAyaNWvGmjVreOuttzA3NycwMJBly5YRGBiIkZERX375JZ06dQJg2bJlzJs3j7Vr12JgYECfPn1wc3PL8TjOzs7KCO5ff/01zzpZW1szZswYgoKCePToEQ0aNGDKlClMmDCBixcv0qZNmwKdo7a2NsHBwcyaNQsXFxd0dXXp1KkTEyZMyPf/ZK1atVi1ahVBQUE4OztTtWpV+vfvr8yy9Wzw7bx585g/fz49e/bU+NLdqlUrPD09CQgIIDMzk759+9K9e3cl3dfXF19fX/r06UPlypVp3749Li4uXLhw4YV1MzU1pW3btgwePJigoCAcHBzw9fUlNDSUmTNnYmJiwuLFi5VBZP/1rGdyzpw5pKSkYGZmxurVq5WevFq1arF8+XK+/vpr1qxZg7m5OaGhocpn7W+//Ya7uzsHDx6kTp06NGnShLlz5zJ//nzmzZuHjY0Ny5cvV+JbYdOLyguD8q5du4p8MpCsrCzWr1+Pg4NDtkFRlSpVUoLTs+6d57tT58+fz9tvv608A5ebnLpgjYyMuH37tkYg8/Pzo1WrVhp/iAXx/B9nRkYGFy9eZPDgwZQvX77A3cAmJiaoVCrOnz+vDMa4f/8+169fz7GLx9DQMFs3dk5BOTcNGjQgPT2dhIQEGjZsCDx9hOLrr79m3759Rf7HJl6NdFXmK5/Mo7C9FXXq1NEYK1K5cuU8xzZ079491//Z1q1b52tgKoCVlZXGc8g//fRTnvX6/PPP+fzzz7PV5Zn/jndp2bJltm3Pq127NsuWLcsx7b/Hzk3z5s3ZsmVLrumdO3emc+fOyvvnv6BoaWnh4+OT7TGsZ9577z02bdqUa9lz5szJNU1PT4/Vq1drbOvfv78y+caLaGtrM3z4cIYPH55rnlatWrF79+4c01q2bImTk5NGL15efzdFkV4U8vzULa5Hixo3bkznzp0ZM2YMERERJCUlceHCBVasWMFPP/2kBFwPDw82b97Mli1bSEpKIiwsjNDQ0FwfD3gRDw8PgoOD2bt3L0lJScybN4+oqChMTExe+ly+//57Nm/ezJUrV5gxYwaPHj1Suk8KqkGDBnTs2JHJkycTExNDXFwcX331FUZGRkpvQcWKFUlKSso24OBlmJiY0LZtW/z8/IiNjeXs2bMEBQXRqlUrCcivsZLoOZDeClHaXL9+nQcPHrx2j4iW2Ojr+fPnM2DAAMLCwnBycsLFxYVTp04RFhZGo0aNgKff8Pz8/Fi9ejWOjo5s2bKFwMDAXLs7XsTd3Z0hQ4YQGBhIjx49+OWXX1i+fDnm5uYvfR4ODg7s2bOHXr16kZCQwNq1awv0+MV/BQQE0KhRI7y8vBg4cCAVK1Zk3bp1yn39Tz/9lFOnTimPZRVWYGAgtWrVws3NTZmpaMKECUVSthBClJR3331XYzzS60JLnUfknTRpEr6+vrlOFlLWubm5YWlpWWaD2JMnT4iNjYX/rS/Re8plSUxMjMbgwosXLypfYkXRevjwoTyv/wq9ie2d2//ns89OS0vLbINk87ynnNM9nStXrnDp0iUyMzNp1KhRobp+hRBCCPH/8r1K1MOHD/Hx8eHw4cNKt7aWlhadO3cmKCioQI/ECCGEECK7fAflOXPmcOXKFVatWsUHH3xAVlYWJ0+eZNasWQQFBeHn51ec9SyVcpseTgghhHgZ+Q7K+/btY9myZbRs2VLZ1qlTJ/T09Bg3blyZDMpCCCFEUcr3cy/lypXL8XnlmjVrasyVKoQQQoiXk++g3K9fPxYsWMCTJ0+UbWq1mpCQEHr16lUslRNCCCHKkjy7r5+feSUzM5Nz585hZ2dHo0aNKFeuHHFxcdy7d6/I5/4UrxdLrzklOve1EC9DpVIRHh6Oi0vRzX4WFxfHgwcPsLW1zbaM6qswa9asbGNdXFxcmDJlCgB//vknU6ZM4dSpU1SvXp0vvvgiz8mO4uPjmTp1KufPn6du3bpMnDiRtm3bFlm6yC7PK+Vn6yM3aNCAhg0b0rt3b9q3b0+NGjWoXr06bdq0oWfPnoWaLEOUPRKQi1dWhqpMHLOwdu/erSwoUVQ+//xzEhISirTMgkhISGD06NEcO3ZM+fH29lbSR44ciZ6eHhEREXh4eDB58mROnz6dY1lpaWl4eHhgampKZGQkDg4OjBw5khs3bhRJushZgZ9TFkKUbto6usQEerzSY76OE8IU54yFJSUhIYFBgwblOLXkqVOnuHTpEmvWrKFKlSo0bNiQM2fOsHbt2hxXl9u/fz8ZGRn4+fmho6PDyJEjOX78OJs2bWL8+PGFThc5K9AExzdv3mT27Nm4u7vj4eHB3Llz5VuPEKJI3Lp1i6FDh2JtbU2XLl3YsmWLsqzozZs3MTMzIzg4mA8//FBZle63337j008/xcrKiq5du7J27VqNYLtq1So6d+6MpaUlLVu2ZMqUKaSnp3PixAkmTZrEgwcPMDMz4+bNm8oYmQ4dOmBjY4OHhwfnz59XyrK3tycoKIj27dtjb2+vsQ4xPJ3hLzk5mZkzZzJx4kRl+9GjR3FwcMDKygpXV1eNz8zDhw/Tt29frKyssLGxYejQody6dQuAEydO0KZNGyIjI7G3t6d58+aMGDGC+/fv59h+Dx48ICUlhQYNGuSY/ttvv/H+++9TpUoVZVvz5s1zvVJ+tjbx8yvhtWjRQslf2HSRs3wH5UuXLtGrVy/27duHgYEBurq67Nq1i169enH58uXirKMQ4g2XkZGBp6cn2trahIeHM3HiRBYtWpQt37FjxwgPD8fb25u7d+/i4eGh3LcdP348oaGhbNy4EYCoqChCQkLw9/fnwIEDTJs2je3bt7N3715sbGyYPHkyhoaGHDt2jNq1a7Nx40Y2b97MzJkziYyMpFmzZri7u5OSkqIcf+vWrSxbtowlS5ZkmxJyyZIl1KpVC29vb3x9fZXtERERzJo1i/DwcB48eMDs2bMBuHHjBiNHjsTZ2Zm9e/cSGhrKzZs3WbJkibLvgwcPiIiIYMmSJSxdupTff/891/mcn3Wbr1mzhvbt2+Po6Mjq1auVZV9v375NjRo1NPZ5++23uXPnTo69Bnfu3Mkx/+3bt4skXeQs388pz5s3jw8//JAFCxYog3rS0tLw9vZm/vz5r+XE30KI0uH48eNcu3aN7777jmrVqmFqasro0aOVBe2fcXd3V1aJW7RoEdbW1nh6egJPl2u9e/cuq1atwsXFhZo1axIQEKAsYGNsbExYWBjx8fHo6elhYGAAoHT1hoaG8tVXXykDV0eMGEF0dDQRERHKco3du3dXllX9L0NDQ8qVK0fFihUxMDDg77//BsDb21uZr7xfv36EhYUBTwfPTpo0SRloVqdOHbp06cLx48eVMjMyMpg4cSIWFhYA9OzZkzNnzuR4/ISEBLS1talTpw4hISHExsYye/ZsMjMz8fT05PHjx9nWbH/2Pj09Pdtgzdzyp6enF0m6yFm+g3J0dDSbNm3S+MWVL1+e0aNH57qAuBBFqbBr9orS69KlSxgbG1OtWjVlm42NTbZ8xsbGyuvExESOHz+ukS8zMxOVSkV6ejq2tracO3eOBQsWcOXKFS5fvsz169dzvH/68OFD/vjjD3x9ffH39wee3nNWqVTUrVs3x+Pn17vvvqu8rly5MmlpaQDUr1+fChUqEBISwuXLl5V1BZ512T/z/LrslSpVQqXKeVDdp59+Srdu3ZQ11s3MzHjw4AFhYWF4enpSvnx57t27p7FPeno62traOT49Ub58+WwBND09nfLlyxdJushZvoNyXg35rHtElE1jAqL451Hxj77dGFh0j66I0kVHRydfA6+eDx4ZGRl06dKFL7/8MsfyIiMjmT59Ov369aNDhw6MGTNGeTTov559hs2ZM4fGjRsD8OjRI/T19dHX18/x+Pn137XJn53n5cuX+fTTT2nXrh0ffvghAwcO5NChQ/zvf//TyK+rq5vj/v+lpaWlBORnGjZsyN27d8nMzKRWrVr8/vvvGukpKSnZupifqVmzZrZ121NSUqhZs2aRpIuc5fuecrNmzVi0aJHG5CFpaWksXrxYYyk5IYQoKFNTU27duqUxiOncuXN57mNiYsKVK1eoV6+e8hMbG0toaCja2tps2LCBoUOH4u/vT9++falfvz5JSUkaC+o8Y2BggJGREbdv31bKevfddwkNDeXkyZPFcs7bt2/HwsKCxYsX4+rqStOmTUlKSnrp8oKCgrL1Wl64cIH69etTrlw5rK2tiY+P599//3+Z1ZiYmBx7JOBpT8Xvv/9OZmamsi06OlrJX9h0kbN8B+Uvv/yS6Oho7O3tGTZsGMOGDcPe3p6YmBjGjRtXnHUUQrzhbG1tMTExYdKkSVy+fJmjR4/mONDreS4uLly/fp1Zs2Zx5coVDh8+zIwZM5R5EwwNDTlx4gSJiYnExcUxbtw4UlJSlC5VfX19Hj16RGJiIiqVCg8PD4KDg9m7dy9JSUksXryYqKioAi1PW7FiRa5evcpff/31wrxVq1blypUrxMTEkJSUxPLlyzlw4MBL33N99nm8YsUKkpKSiIqKIjQ0lBEjRgBPR1qbmJgwbtw4Ll++zJYtW9i9ezeDBg1SykhJSVG617t06UJWVhZTp04lMTGR4OBgzp07p0wqVdh0kbN8B+WGDRsSFRVF7969lW19+vRhx44dr2y2GiHEm0lLS4ulS5eSlpZG3759mTVrFh9//HG2rtvn1apVi1WrVnHu3DmcnZ3x9/enf//+Sne2r68vWVlZ9OnTh2HDhlGxYkVcXFy4cOEC8PSLgKmpKb169eLChQu4u7szZMgQAgMD6dGjB8ePH2f58uWYm5vn+zxcXFyIjIxk8uTJL8zr5uaGra0tnp6efPzxx0RHRzN58mSSkpJITU3N9zGfadasGYsXL2bfvn306NGDJUuWMG7cOGXGLm1tbZYuXcqTJ0/o168fq1atIiAgQOPKtW3btuzduxd4+gUjNDRU48mb4OBg5R57YdNFzrTUedzIWbp0aa476ujoKLN6vfPOO8VSOVG6PXny5Gl34a5Euaf8isTExGjcLrp48SKNGjXSyFMS05gW9pj37t3j7Nmz2NnZKdv27dvHvHnzOHjwYFFUscAePnyY7bGnN11ERAT6+vp07979lR/7TWzvnP4/4f8/Oy0tLbONU8hzoNfmzZtzTVOr1aSmpqJWq1myZAnt27d/yWoLIYpSSUxjWthjamlp8cUXXzB27Fi6dOnC7du3Wbp0aYkEh7IqKyuLHTt2vPC2gSheeQblY8eO5blzVlYWc+bMYcGCBW90UDYzM2PFihUa3+JfhRMnTuDu7s7p06ffuG+QQjyvWrVqLF68mIULF7Jw4UKqVKmCs7Mzo0ePLumqlRna2tqEhYXlectAFL98PxKVE21tbQYMGMCWLVuKqj5CiDLKzs7ulX/xFZokIJe8As19nZNTp07Jc2dCCCFEEXjpoBwXF0fnzp2ZOnUq7u7uRVmn105iYiJeXl40b94cW1tbZs6cqTxWAE/batCgQVhbW9OhQwdCQ0OVtDNnzuDm5oa1tTVWVlYMGDCAuLi4fB87Li6OAQMGYGVlhbOzM99++y329vb5qtuAAQOYM2eORnl+fn6MGjXqZZtCCCFEIbx0UDYyMqJLly6sXr0aV1fXoqzTa+Wvv/7C1dUVfX19Nm7cyPz58zl06BBff/01APfv32fQoEHUqlWLrVu3MnXqVIKDg9m5cyepqakMGzYMa2trdu3axcaNG8nKylImrH+Rf//9l88++4z69euzfft2hgwZorE+7Ivq1qNHDw4cOKDkz8jI4IcffqBHjx5F2EKiuMmMekKUPi/7f/nSQbl69eqMGzeO1q1bv2wRb4Tdu3cDT6fnMzU1pXXr1kydOpWtW7dy//599u3bh66uLjNnzqRhw4bY2dkxdepUypcvz+PHj/H09GTs2LHUrVsXS0tLevfune9F0vfu3YuWlhbTp0/HxMSEXr16KZPb56duDg4O3Llzh7NnzwLw66+/kpGRIff1XiMVK1YkOTmZ9PT0N3J9YCFeN2q1mvT0dJKTk19qgG6hBnqJpyuzmJubazxr1qxZM7Kysrhy5QoJCQmYmZlprJbSq1cv5XW/fv347rvvuHTpElevXuX8+fMac+0+s2LFClauXKm8nz59OpcuXcLc3FyjbGtra+Xh/xfVrXnz5rRu3Zr9+/djZWXFvn376Ny5c4Hn9100yTlf+xT2WVZZkCK7OnXqcPfuXa5fv05GRkZJV+eNkp6enm2VI1F83qT21tHRoUqVKrz99tsF37cY6lOmvPXWWxpz6ALKXK9qtTrP0Yx37tyhT58+mJqa0q5dO5ydnUlMTNTogn6mf//+ODg4KO+rV69ObGxsnl0kL6obPO3CXrx4MWPHjuXgwYN88803Lzjj7GJXToS0f1+Yr9n4VQUu+3kSkLPT1tamRo0auS4qIF5eTEwMH3zwQUlXo8yQ9n5KgnIhmZiYsGvXLp48eaJcLf72229oaWlRv3596tevz969e8nIyEBH52lzL1iwgDt37mBpaYmenh6rV69WgueRI0dyPI6hoWG2FWDef/999uzZo/EN8/lJ/F9UN4BOnToxdepU1q9fj46ODq1atSq6xhFCCFEghX4kqqw4f/48R44c0fi5e/cuTk5O6OjoMHHiROLj4/n111+ZMWMGjo6OGBkZ0bNnTzIzM5kxYwZXrlzh4MGDrFu3jnbt2mFoaMjdu3c5cuQIN2/eZNOmTaxfvz7fE9I/G5A1ffp0EhMT2bt3L+vWrVPSX1Q3eHpP0s7OjsWLF+Pg4EC5cnI1KoQQJUWulPNpyZIl2bYtWrSIbt26sXr1ar7++mv69u2LgYEBPXv2VCbFr1SpEiEhIcyePRtnZ2eMjIwYO3Ysjo6OZGVlcfr0acaPH09mZiampqZMnz6diRMncu3atRfWqUKFCqxcuZJp06bh7OxMw4YN6devH4cPHwaeroKTV92ecXJyYu/evTLqWgghSlieC1KI0u3GjRskJydja2urbFu1ahVHjhzhu+++K/bjP5tUnf+tfyX3lEX2BSlE8ZG2frXKUnvntSCFdF+/xh4+fMjQoUPZuXMnycnJHDt2jLCwMJnEXwghXlPSff0aMzc3Z8aMGSxbtoxbt25hZGTE4MGD+eSTT0q6akIIIV6CBOXXXN++fenbt29JV0MIIUQRkO5rIYQQopSQoCyEEEKUEhKUhRBCiFJC7imLQrP0mvNK5r4WQog3nVwpi1dGArIQQuRNgrIQQghRSkhQFkIIIUoJCcpCCCFEKSFBWQghhCglJCiLEpeuyizpKgghRKkgj0SJQhsTEMU/j1Qvvf/GQJcirI0QQry+5EpZCCGEKCUkKAshhBClhARlIYQQopSQoCyEEEKUEhKUhRBCiFJCgrIQQghRSkhQzqeMjAxWrFhB165dsbS0pHXr1owfP57k5GQlj0qlYsOGDfku8/79++zatas4qiuEEOI1JEE5n+bPMNnKtQAAFU5JREFUn8/WrVuZNGkS+/fvJzg4mJSUFNzc3Hj8+DEAu3fvZvHixfkuMygoiB9++KG4qiyEEOI1I0E5n7Zt28aoUaPo0KEDderUwdramkWLFnHnzh0OHz4MgFqtLlCZBc0vhBDizSZBOZ+0tLSIjo4mM/P/p4SsXLkyu3btom3btpw4cYJJkybx4MEDzMzMuHnzJqmpqfj7+9OmTRssLCywt7dn3bp1ACxZsoTt27dz4MAB7O3tAUhNTWXy5Mm0aNECW1tbfHx8uHfvXp71iouLY8CAAVhZWeHs7My3336rlAeQmJiIl5cXzZs3x9bWlpkzZ5KWlgbAgAEDmDNnjkZ5fn5+jBo1qkjaTAghRMFIUM6nIUOGEBERgZ2dHf7+/uzevZsHDx7QoEEDKlWqhI2NDZMnT8bQ0JBjx45Ru3ZtAgICOH/+PCtWrGDfvn04Ozsze/Zsbty4wWeffYaDgwN2dnZs3boVAF9fX5KTkwkLCyMsLIyHDx8yYsSIXK+o//33Xz777DPq16/P9u3bGTJkiEb3+V9//YWrqyv6+vps3LiR+fPnc+jQIb7++msAevTowYEDB5T8GRkZ/PDDD/To0aMYW1IIIUSu1CLf9u7dq3Zzc1M3btxYbWpqqrawsFDPmzdPnZWVpVar1ept27apP/zwQyX/tm3b1BcuXFDeP3nyRG1qaqr++eef1Wq1Wj1hwgT16NGj1Wq1Wn39+nW1qamp+s8//1Typ6amqi0sLNSnTp3KsT6bN29Wt27dWv3kyRNlW1BQkNrOzk6tVqvV3333ndrW1ladlpampP/8889qc3Nz9b1799T37t1TN27cWH3mzBm1Wq1WHzlyRN20aVON/HlJS0tTR0dH55g/U5WerzLUarX6SXpGvvOWddHR0SVdhTJD2vrVKkvtnddnpyxIUQAODg44ODiQmprKiRMn2LZtGyEhIdSsWRNXV9ds+Xv37s1PP/1EZGQkV69e5eLFiwBkZWVly5uYmAhAt27dNLZnZGRw9epVoqOjWblypbJ9+vTpXLp0CXNzc/T09JTt1tbW7N37f+3de1BU993H8feuICKKSuJoZ5ogXkCCiisiGNAxYKLhaoVeTNM0agfrTKfKaB8xIx1jRyWZ6ESM00iMNdG0QzRoatS0UZxojCSIJMpFBSMaRGxtpxlhEZXd5w8ft264i7iHZz+vGWbc37n99rtHPpzfOXvOfgAqKysZPXo0Xl5ejulhYWHYbDa++eYbJk6cyJNPPsnHH3/MuHHjOHDgAE8//bTT/B1RsjkDblx3agv7ny0dXr63Z69ObU9E5P8rhXIHnDlzhp07d5KZmQlAv379iI2NJTY2lgULFnD06NEWQ3n58uUUFBSQnJxMamoqoaGhTJs2rcVtNDU14enpye7duzGZTE7T/Pz8aGpq4tlnn3W0PfLII5SUlLQY8Hd5eXk1W9fdc+L2/xsST0hIIDs7m/T0dA4dOsS6devaL4iIiHQLnVPuAJvNxo4dOzhx4kSzaf369cPPzw/AKQDr6ur48MMPycrKIj09nZkzZ1JfXw/8NxDvnX/48OHcunWLhoYG/P398ff3Z8CAAaxdu5aamhoGDhzoaPf396dfv36MGjWKc+fOcfPmTcd6Tp8+7fj3iBEjKC8vp7Gx0dFWXFyMyWRi2LBhAEyfPp1//etf7NixAw8PDyZPnvwAKiYiIvdDodwBTzzxBE8//TSLFi1i586dXLp0ibKyMt58803y8/N54YUXAOjbty9Wq5Xz58/j5eWFt7c3Bw8epLq6mi+//JKlS5cCOEK0b9++1NTUUFtby/Dhw4mJiWHZsmUUFRVRUVHBkiVLqKiocATo9929IOvll1/m/Pnz7N+/33F1N0BiYiIeHh5kZGRQUVHB8ePHWbVqFXFxcQwePBgAHx8fnnrqKbKzs3n22Wfp1UtDySIirqJQ7qD169czZ84ctm3bRmJiIj//+c8pLCxk27ZtBAcHAxAZGUlgYCCzZs2irKyMdevWcfToUeLi4lixYgXx8fGMHz/ecW45OTmZ2tpakpKSaGpq4pVXXiEkJISFCxfy05/+FLPZzNatW1s9x+vt7c3mzZs5e/YsycnJ5OTkkJqaiqenJ3An9N9++23+/e9/k5KSwtKlS5kxYwZr1651Wk9iYiJWq1VXXYuIuJjJbtcdLHqqb7/9lsuXLxMZGelo27JlC0eOHOHdd9/t9u03NjZSUlICx3Z06UIv6biioiLCwsJc3Q23oFo/XO5U77u/O8eMGdPsoEtHyj1YfX098+fP569//SuXL1/ms88+Y9u2bcTHx7u6ayIich909XUPNnr0aFatWsWmTZuoqalh8ODBvPjii/zkJz9xdddEROQ+KJR7uJSUFFJSUlzdDREReQA0fC0iImIQCmURERGD0PC1dNmYBVnNriC03b6F2cPTRT0SEemZdKQs3UKBLCLSeQplERERg1Aoi4iIGIRCWURExCAUyiIiIgahUBYRETEIhbKIiIhBKJRFREQMQqEsIiJiEAplERERg1Aoi4iIGIRCWURExCAUyiIiIgbhNqGclpbGb3/7W6e2yspKgoKCmD9/vlN7VVUVQUFBlJaWsnHjRmbPnu2Y9sknn3DlyhUA8vLyiIiI6LY+2+123n//fRobG7ttGyIiYhxuE8qTJk3i1KlTTm3Hjx9nyJAhFBUVcfPmTUd7cXExvr6+BAcHM2/ePN5++20ALl++zG9+8xuuX7/+UPpcWFhIZmYmt2/ffijbExER13KrUL5y5QpXr151tH3++ec899xzmM1miouLHe3FxcWEh4djNpvx8fFh0KBBwJ0j14fpYW9PRERcy21C+YknnsDHx8dxtNzU1ERhYSFRUVGEhYVx/Phxx7zFxcWOYel7h69jY2MBSExMJC8vzzH/li1biIqKwmKxkJGR4TTc/Omnn5KSkkJoaCixsbG89957jmnfHxoH+MUvfsErr7xCdXU1L7zwAgATJkzgiy++aPF9ZWRkkJmZyeLFixk3bhwzZ87kk08+cUyvq6sjMzOTqKgoQkJCiImJYfv27QDs378fi8VCQ0ODY/7z588THBxMbW1tR0srIiIPiNuEsoeHBxMmTOCrr74CoKSkBJPJREhICJGRkY5Qrquro7KyssVzxTt37gRg+/btxMXFAfCf//yHoqIi3nnnHbKzszlw4AB/+ctfAPjiiy9YuHAhzzzzDHv27GHhwoW8+uqr7N27t93+/uAHP2Djxo0AHDx4EIvF0uq8u3fv5pFHHmH37t3MmjWLRYsWUV5eDsDatWspLS3lzTff5MCBAyQnJ7NmzRq+/fZbYmJiMJvNHD582LGuffv2ER4eztChQ9vto4iIPFhuE8rgfF75888/dwxRR0ZGcvr0aerq6vj666/x9fUlKCio2fJ+fn4ADBw4kD59+gBgMplYs2YNI0eOZMqUKURFRVFWVgbAjh07mDp1KgsWLCAgIIDU1FSef/55cnJy2u1rr169GDBggGO7vXv3bnXexx57jBUrVjBixAh+/etfY7FYeP/99wEICwtj9erVjB07lscff5yFCxdis9n45ptv6NOnD8888wz79+93rGvfvn0kJiZ2pJwiIvKAuVUoh4eHU1JSQlNTE8ePHycyMhKA4OBg+vXrR3FxsWPo2mQydWid/fv3d5xzBvD19eXGjRvAnau7Q0NDneafMGECFy5coKmpqdP9t1gsjp/4+Hindd7b37Fjx1JRUQHAj370I2pqali9ejW/+tWveOqppwCw2WwAJCUlceTIEerq6igtLaWmpoYZM2Z0um8iItJ1Hq7uwMM0ZswYAEpLSykuLiYzMxMAs9lMeHg4J0+e5NSpU8TExHR4nWZz63/XeHl5NQt3m82GzWbDZDK1GPxtXWm9Z88ex789PP770fXq1ctpvqamJke/li9fTkFBAcnJyaSmphIaGsq0adMc80ZERDBgwADy8/M5e/Ys06ZNw9fXt9U+iIhI93GrUPb09MRisbBr1y58fX0ZNWqUY1pkZCTHjh3j66+/Zvny5S0u39Gj57tGjBjhOId918mTJxk2bBhmsxlPT0/q6+sd0+x2O9XV1YwfP77F7fn7+7e4nbvnj+86ffo048aNo66ujg8//JA//elPjlGByspKx7bgzh8VCQkJHDp0iIqKChYvXtyp9ygiIg+OWw1fw50h7L179za7kCsyMpKCggK8vLwYOXJki8v27dsXgLNnzzqFaWvmzZvHkSNH2Lx5M1VVVXzwwQf8+c9/dlxVPXbsWKqqqtizZw+XLl1izZo1fPfdd822V15e3uYNRE6dOsWmTZu4cOECb7zxBqWlpcyZMwcvLy+8vb05ePAg1dXVfPnllyxduhTA6XvZSUlJHD58mH/84x9OR9EiIvJwuWUoW61Wx5HjXaNGjcLHx4dJkya1uuygQYOYPXs2y5cvJzc3t91thYSEsGHDBvbu3UtCQgI5OTm89NJL/OxnPwNg8uTJpKWlsXbtWmbPno3ZbHY6VxwYGEh0dDQvvvgi+fn5rW4nOjqa8vJykpOTOXToEFu2bCEgIABPT0/WrVvH0aNHiYuLY8WKFcTHxzN+/Hino+vg4GAee+wxZsyY0eYFZSIi0r1Mdt2hokfLyMjAarWSnZ193+u4ffs2U6ZM4fXXX+/UbUMbGxspKSlhzJgxeHl53ff2peOKiooICwtzdTfcgmr9cLlTvdv63elW55Slub/97W989tlnDBo0qM1RAhER6X4KZTe3YcMGrFYrGzZs6PSFbCIi8mAplHu4rKysLi1/741DRETEtdzuQi8RERGjUiiLiIgYhEJZRETEIBTKIiIiBqELveS+3f2K+713B5Pu19bd3eTBUq0fLnep993fmS3dJkQ3D5H7dv36dc6dO+fqboiI9EiBgYH079/fqU2hLPfNZrNRX1+Pp6envuMsItJBdrudW7du4ePj0+xJgwplERERg9CFXiIiIgahUBYRETEIhbKIiIhBKJRFREQMQqEsIiJiEAplERERg1Aoi4iIGIRCWe7LrVu3WLVqFREREURERPDaa69hs9lc3a0e4e9//ztBQUFOPwkJCUD7de3qdHdy8+ZN4uPjOXz4sKOtu+vrrvVvqdZt7eegWrdG976W+7J+/XqOHTtGTk4OdXV1LFu2DF9fX9LS0lzdNcOrrKwkOjqarKwsR5uHx53/iu3VtavT3cWNGzdIT0+nsrLSqb276+uO9W+t1m3t56Bat8ou0kk3btywh4aG2vPz8x1teXl59ieffNLe1NTkwp71DOnp6fasrKxm7e3VtavT3UVJSYk9Pj7enpSUZA8MDHTUo7vr6471b63Wdnvr+7ndrn29LRq+lk4rLy+noaGBiRMnOtomTpzItWvXuHTpkgt71jNUVFQQEBDQrL29unZ1ursoKCggNjaW3Nxcp/burq871r+1WkPr+zloX2+Lhq+l065evUrfvn2dnm4yePBgAGpraxk2bJiLemZ8t2/f5sKFCxQUFLB161YaGxuZMmUKv/vd79qt63fffdel6e7yucyfP7/F9u6urzvWv7Vat7Wf9+/fX/t6G3SkLJ3W0NBA7969ndruvtazldt26dIlbt26hdlsZv369axcuZLCwkIWL17cbl27Ot3ddXd9Vf//ams/h+7/LHoyHSlLp/Xp06fZjn/3tbe3tyu61GMMHz6cgoICBg4c6HjcpZ+fH6mpqUyePLnNurZXd30ubetq/VT/jmtrP6+qqlKt26BQlk4bOnQoVquV+vp6fHx8APjnP/8JwJAhQ1zZtR5h0KBBTq9HjhwJ3Hk+dVt19fT07NJ0d9feftvV+qr+zlrbz69evdrtn0VPpuFr6bTRo0fj7e1NUVGRo+3EiRM8+uijPP744y7smfHl5+cTHh5OfX29o62srAyz2cysWbParGt7ddfn0rau1k/177i29vOAgADVug29Vq5cudLVnZCexcPDg2vXrrF9+3ZCQkKoqqri5Zdf5pe//CVhYWGu7p6h+fn5kZubS1lZGYGBgVRUVJCZmcn06dNJTExss67t1V2fS3NvvPEGCQkJBAQEdLl+qn/b7q11e/u5at0GV38nS3qmGzdu2FesWGG3WCz2yMhI+2uvvWa32Wyu7laPcObMGfvcuXPtFovFHhERYf/DH/5gb2xstNvt7de1q9Pdzfe/O9vd9XXn+n+/1m3t53a7at0ak91ut7v6DwMRERHROWURERHDUCiLiIgYhEJZRETEIBTKIiIiBqFQFhERMQiFsoiIiEEolEVEWlBZWcnBgwdd3Q1xMwplEZEWpKWl8dVXX7m6G+JmFMoiIiIGoVAWEcNpaGggKyuLqVOnEhoaSkpKCseOHQPgypUrLFu2jOjoaMaNG8dzzz1HYWGhY9mNGzcSFRXltL68vDyCgoJobGwEICYmhpycHNLT05kwYQLR0dFkZGRgtVod0y9fvsxbb71FTEzMQ3rXIgplETGgJUuW8PHHH7Ny5Ur27t3L5MmTWbBgAWfOnGHOnDlcuHCB7OxsPvjgA0aMGMHcuXM7PdS8ceNGxowZQ15eHkuWLOGjjz5i69atAOzatYuhQ4fy/PPPs2vXru54iyIt0vOURcRQqqqqOHToEJs2bXIcpS5duhSTycSnn37KtWvXyM3NdTw3d9WqVZSWlrJ582b++Mc/dng7ERERzJ8/H4Bhw4axb98+iouLgTtP8+rVqxfe3t74+fk94Hco0jodKYuIoZw5cwaA8ePHO7UvWbKEmpoafvjDHzo9yN5kMhEWFsbZs2c7tZ3hw4c7ve7fvz83b968z16LPBgKZRExFE9Pz04vY7fbHcuZTKZm02/fvt2srXfv3p3vnEg3UyiLiKGMHDkSgFOnTjm1//jHP2bw4MFUV1dTW1vraLfb7Zw4cYJRo0YBd0LdarVy71NpL168+BB6LtJ1CmURMRR/f39mzpzJ6tWrOXr0KBcvXuTVV1/l3LlzTJ8+nUcffZRFixZx8uRJKisr+f3vf8+5c+eYO3cuABaLBavVyqZNm6iuruajjz4iLy+v0/3w8fHh4sWLXL169UG/RZFWKZRFxHBWr17N1KlTWbZsGcnJyZw8eZK33nqL0aNH89577zFkyBDS0tJITU2lqqqKbdu2ERYWBsCkSZNIT08nNzeXuLg48vLyeOmllzrdh3nz5lFQUEBSUlKLw98i3cFkv3eMR0RERFxGR8oiIiIGoVAWERExCIWyiIiIQSiURUREDEKhLCIiYhAKZREREYNQKIuIiBiEQllERMQgFMoiIiIG8b/1/qUFGqErX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10" name="AutoShape 6" descr="data:image/png;base64,iVBORw0KGgoAAAANSUhEUgAAAeUAAAERCAYAAABFM79tAAAABHNCSVQICAgIfAhkiAAAAAlwSFlzAAALEgAACxIB0t1+/AAAADh0RVh0U29mdHdhcmUAbWF0cGxvdGxpYiB2ZXJzaW9uMy4yLjIsIGh0dHA6Ly9tYXRwbG90bGliLm9yZy+WH4yJAAAgAElEQVR4nOzde1yP5//A8VepRkRYDothWUVp5TA5jXIsktM2dMCkGGZqjpXzRJmzUFjmXETOtpk5fDeHsiFE5RDZCLMtpE/1+f3h4f75rINSKXo/H48ej8/nvq77uq/7qj7vz33d131dWmq1Wo0QQgghSpx2SVdACCGEEE9JUBZCCCFKCQnKQgghRCkhQVkIIYQoJSQoCyGEEKWETklXQLy+srKyePjwIbq6umhpaZV0dYQQ4rWgVqtRqVRUrFgRbW3Na2MJyuKlPXz4kMuXL5d0NYQQ4rVkamqKgYGBxjYJyuKl6erqAk//sPT09Eq4NmVDbGwslpaWJV2NMkHa+tUqS+2dnp7O5cuXlc/Q50lQFi/tWZe1np4eb731VgnXpuyQtn51pK1frbLW3jnd9pOBXkK8Rpo1a1bSVSgzpK1frdetvdNVmcVSrlwpi0IbExDFP49UJV0NIYR4ZTYGuhRLuXKlLIQQQpQSEpSFEEKIUkKCshBCCFFKSFAWQgghSgkJykIIIUQpIUH5FbK3t8fMzEz5sbCwoGPHjixZsgSVKvfRy25ubsydO7fQx1epVGzYsKHQ5QghhCge8kjUK+bt7U2fPn0AyMzMJDY2lnHjxqGtrc3IkSNz3GfJkiXo6BT+V7V7924WL16Mi0vxDOUXQghROHKl/IpVrFgRIyMjjIyMqFWrFp06dcLJyYnvv/8+130MDQ2pVKlSoY+tVqsLXYYQQojiI0G5FNDR0VHmjp44cSLjx4+nb9++fPjhh0RHRyvd19evX8fMzIxLly4p+z558oSmTZty8OBBAFatWkXnzp2xtLSkZcuWTJkyhfT0dE6cOMGkSZN48OABZmZm3Lx5E7VaTUhICB06dMDGxgZXV1fOnz9fIm0ghBBCgnKJyszM5NdffyUqKgp7e3tl+86dOxk8eDDffvstVlZWyvZ69erRpEkT9u/fr2w7cuQIOjo6tGvXjqioKEJCQvD39+fAgQNMmzaN7du3s3fvXmxsbJg8eTKGhoYcO3aM2rVrs3HjRjZv3szMmTOJjIykRYsWuLu7k5KS8krbQQghxFNyT/kVmzNnDt988w3w9Cq3XLlyODk5MXToUCVPw4YNcXJyynH/Hj16EB4ezpgxYwDYt28fXbt2RU9Pj5o1axIQEMBHH30EgLGxMWFhYcTHx6Onp6csEWZkZARAaGgoX331Fe3atQNgzJgx/Prrr0RERPD555/n+5wWTXIucxPJv0pZGSq0dbKvJiOEKDnpqkz0dMsVebkSlF8xLy8vevbsCTxdXentt9/OtnyXsbFxrvt3796dwMBAEhISqFOnDocOHWLFihUA2Nracu7cORYsWMCVK1e4fPky169fp2nTptnKefjwIX/88Qe+vr74+/sr29PT06lbt26Bzil25URI+7dA+4j8azZ+lfI6JibmtZu4/3Ulbf1qvW7tXRwBGSQov3JVq1alXr16eebJ66rTyMiIDz/8kP379ysLZLdo0QKAyMhIpk+fTr9+/ejQoQNjxoxhypQpOZaTlZUFPL1yb9y4sUaavr5+QU5JCCFEEZGg/Brq0aMHGzdu5Nq1a3Tv3h1t7adDAzZs2MDQoUP54osvAMjIyCApKUm5L/382p0GBgYYGRlx+/ZtHBwclO1+fn60atWK7t27v8IzEkIIATLQ67XUtWtXEhISOHjwID169FC2GxoacuLECRITE4mLi2PcuHGkpKSQnp4OPL0CfvToEYmJiahUKjw8PAgODmbv3r0kJSUxb948oqKiMDExKalTE0KIMk2ulF9DBgYGtG/fnvj4eCwsLJTtvr6++Pr60qdPHypXrkz79u1xcXHhwoULwNN7zqampvTq1Yv169fj7u7O48ePCQwM5P79+zRs2JDly5djbm5eUqcmhBBlmpZaZpQQL+nJkyfExsbC/9bLQK9iJAO9Soa09atVltr72WenpaVltjFE0n0thBBClBISlIUQQohSQoKyEEIIUUpIUBZCCCFKCQnKQgghRCkhQVkIIYQoJeQ5ZVFoll5zZEGKYiQLUghRdsiVshClnARkIcoOCcpCCCFEKSFBWQghhCglJCgLIYQQpYQEZSGEEKKUkKAsXpl0VWZJV0EIIUo1eSRKFNqYgCj+eaR6Yb6NgS6voDZCCPH6kitlIYQQopSQoCyEEEKUEhKUhRBCiFJCgrIQQghRSkhQFkIIIUqJMhWU7e3tMTMzy/bTpEmTQpW5fv36Iqzl/7t58yZmZmZcvny5WMoXQghRupS5R6K8vb3p06ePxjYtLa0Sqo0QQgjx/8pcUK5YsSJGRkYlXQ0hhBAimzLVfZ0fhw4dwsnJCSsrK5ycnNi9e7dGemhoKG3btqV58+asWLEi2/7btm2jS5cufPDBB/Tt25dffvlFSXNzc2PGjBl07dqV1q1bc+PGDa5cuYKnpyfNmjXD0tKSXr16cfz48XzX99atWwwdOhRra2u6dOnCli1bMDMzU9Jv376Nj48Ptra2NG/enK+++oq//voLgK+++orRo0drlLd8+XJ69+6d7+MLIYQoOhKUn3Pp0iW+/PJL3N3d2b17N0OHDmXKlCkcPnwYgIiICJYvX46fnx+bNm3i999/Jzk5Wdn/8OHDzJ07F29vb3bu3ImzszNeXl5cunRJyRMREcG0adNYsWIFderUYcSIEVSrVo2tW7cSGRlJrVq18PX1zVd9MzIy8PT0RFtbm/DwcCZOnMiiRYuUdJVKxaBBg0hJSWH16tWsWrWKxMREfHx8AHBycuLIkSM8evRI2Wffvn306NGjUO0ohBDiJanLEDs7O7WFhYXa2tpa4+fMmTNqtVqtHjdunNrf319jn2+++UY9aNAgtVqtVvfp00cdGBiopN2/f1/dpEkT9bp169RqtVo9cOBA9YoVKzT29/b2Vk+ePFmtVqvVrq6uak9PTyXt4cOH6tDQUPU///yjbDty5Ija1NRU/fjxY/WNGzfUpqam6kuXLuV4PkePHlVbWFio7927p2zbuHGj2tTUVK1Wq9UHDx5UW1hYqO/cuaOkJyQkqE1NTdXnzp1Tq1QqdcuWLdV79uxRq9Vq9ZUrV9RmZmbqP/74Ix+tqVanpaWpo6Oj1WlpaTmmZ6rSNd4/Sc/IV7kid9HR0SVdhTJD2vrVKkvtnddnZ5m7p+zl5UXPnj01ttWuXRuAhIQELl++zK5du5S0jIwMqlWrBkBiYiJDhgxR0qpWrUrdunWV9wkJCZw9e1ajW1ulUmFlZaW8NzY2Vl7r6+vj4uLCzp07iY2N5erVq5w/fx6AzEzNxRt27tzJ1KlTNc5DV1cXY2NjpX4ANjY2GvV55513NO6hm5iYUKVKFRITE7G0tKRbt24cOHAAR0dH9u7dS4sWLahVq1aebfhfsSsnQtq/2bY3G79K472ebrkClSuEEGVNmQvKVatWpV69ejmmZWZm4ubmRv/+/TW2a2s/7eXX0tJCrVZrpOno6Gjs7+Pjg52dnUYePT095fVbb72lvH706BGffPIJFSpUoHPnznTu3Jn09HRGjhyZrW729vZ88MEHyvsqVaoQFRWVrT7Pe+utt3IcWZ6Zmans16NHD4YNG0ZaWhr79+/H1dU11/KEEEIUrzIXlPNiYmLC9evXNYL22rVruX//PmPHjsXU1JQzZ87g5OQEQGpqKklJSRr7Jycna+w/f/583n77bdzd3bMd7+TJk1y7do2YmBglWG/YsAEgW7CtVKkSlSpV0thmamrKrVu3uH//vnK1fO7cuWz1SUlJUa6W4+PjSU1N5b333gOgWbNmVK1alc2bN3P16lW6du1awFYTQghRVGSg13M+++wzfv75Z1auXMn169fZuXMn8+bNU7q3Bw0aRHh4ODt27CAxMRFfX1/S0tKU/T08PNi8eTNbtmwhKSmJsLAwQkNDqV+/fo7HMzQ0RKVSsW/fPpKTk9mzZw+LFy8GID09/YX1tbW1xcTEhEmTJnH58mWOHj2qMdCrdevWvP/++/j4+HDhwgXOnDnD+PHjsbGxUSZM0dLSwtHRkUWLFtG2bVsMDQ1ftvmEEEIUkgTl51haWrJo0SJ2795N9+7dWbhwIT4+Pkp3tqOjIxMnTmTBggX069ePWrVq0ahRI2X/zp074+fnx+rVq3F0dGTLli0EBgby0Ucf5Xg8a2trxowZQ1BQED169GD16tVMmTIFXV1dLl68+ML6amlpsXTpUtLS0ujbty+zZs3i448/RldXF3ja7R4cHIyBgQEuLi4MGzaMRo0asXLlSo1ubScnJx49eqT0AAghhCgZWuq8bkqKUu3evXucPXtW4x72vn37mDdvHgcPHiz24z958oTY2Fj43/p8DfQShRcTE0OzZs1KuhplgrT1q1WW2vvZZ6elpaXGOCOQK+XXmpaWFl988QVr1qzh5s2bxMTEsHTpUrp3717SVRNCCPESZKDXa6xatWosXryYhQsXsnDhQqpUqYKzs3O2WbqEEEK8HiQov+bs7OyyPYIlhBDi9STd10IIIUQpIUFZCCGEKCUkKAshhBClhNxTFoVm6TUn27B+gKwMFdo6uiVQIyGEeD3JlbIoNhKQhRCiYCQoCyGEEKWEBGUhhBCilJCgLIQQQpQSEpSFEEKIUkKCsih26arMkq6CEEK8FuSRKFFoYwKi+OeRKtf0jYEur7A2Qgjx+pIrZSGEEKKUkKAshBBClBISlIUQQohSQoKyEEIIUUpIUBZCCCFKiTc6KGdkZLBixQq6du2KpaUlrVu3Zvz48SQnJ+e7DDc3N+bOnQtAVlYWPj4+WFlZMWDAgOKqdqHZ29uzfv36kq6GEEKIAnqjH4maP38+33//PX5+fjRs2JC7d++yaNEi3Nzc2LNnDxUqVChQeb/99hu7d+9m9erVmJqaFlOtC2/r1q0FPjchhBAl742+Ut62bRujRo2iQ4cO1KlTB2traxYtWsSdO3c4fPhwgcv7999/AWjTpg01atQo6uoWmWrVqklQFkKI19AbHZS1tLSIjo4mM/P/Z5SqXLkyu3btom3btsq2bdu20aVLFz744AP69u3LL7/8kq2syMhIvLy8ADA3NycyMjLHY6rVakJCQujQoQM2Nja4urpy/vx5Jd3NzY2QkBCGDx+OlZUVjo6OnD9/nhUrVmBra4utrS1r1qzRyL9gwQKGDBmClZUVvXv3Jjo6Os/zfr77euLEicycOZMJEyZgY2ODvb09K1euVPJmZWWxbNky2rdvj42NDUOGDOHq1at5li+EEKJ4vNFBeciQIURERGBnZ4e/vz+7d+/mwYMHNGjQgEqVKgFw+PBh5s6di7e3Nzt37sTZ2RkvLy8uXbqkUZajoyOBgYEAHDt2DEdHxxyPuXHjRjZv3szMmTOJjIykRYsWuLu7k5KSouQJDg6mW7du7Ny5k8qVKzN48GDi4+PZsGEDrq6uBAUFcevWLSX/6tWradmyJdu3b6dp06YMGzaMO3fu5LsdtmzZgrGxMZGRkfTr14/58+cTFxcHwNKlS1m3bh3+/v5s374dQ0NDhg8fjlqtznf5QgghisYbfU/Zy8uLd999l02bNhEZGUl4eDi6uroMGTIEb29vtLS0CAkJYejQoXTr1g0Ad3d3zpw5w3fffcfXX3+tlFW+fHkqV64MgJGRUa7HDA0N5auvvqJdu3YAjBkzhl9//ZWIiAg+//xzAGxtbenVqxcATk5OzJgxg2nTpmFgYICHhwdLlizh6tWrvPPOOwC0bNmS4cOHAzB58mQOHTrEzp078fDwyFc7vPvuu3zxxRcAfP7556xdu5azZ89iZmbGpk2b+Pzzz+nUqRMAU6dOZeXKlfz777/K+YrS7Z9//uHOnTuoVLlPdSoKTkdHh4sXL5Z0NcqMN6m9dXV1qVGjxkt9hr7RQRnAwcEBBwcHUlNTOXHiBNu2bSMkJISaNWvi6upKQkICZ8+eZcWKFco+KpUKKyurF5ZtY2OjvH7nnXcIDw/njz/+wNfXF39/fyUtPT2dunXrKu+ff12hQgWqVKmCgYEB8DT4P9vnmWbNmimvy5Urh4WFBfHx8URHRzNs2DAl7VmA/693331X433FihVRqVT89ddf3L9/nyZNmihphoaGTJgw4YXn/rxFk5x56623XpgvK0OFto5ugcoWefvnn3+4ffs2xsbGVKhQAS0trZKu0hvj4cOHVKxYsaSrUWa8Ke2tVqt5/Pix8pRPQQPzGxuU4+LiiIiIUIJjpUqV6NixIx07dsTLy4ujR4/i6upKZmYmPj4+2NnZaeyvp6f3wmPs2LFDea2jo0NWVhYAc+bMoXHjxhp59fX1NfI+70UfpP/Nn5mZiba2NpaWlhp1eNYl/185nYtarUZXt2gCZOzKiZD27wvzNRu/qkiOJ/7fnTt3MDY21vj7EkKUHC0tLfT19TE2NubWrVsFDspv7D3lrKws1q9fn+OgqEqVKlGtWjUATExMSE5Opl69esrPtm3b+OGHH154jOf3MTY2xsDAACMjI27fvq2RFhoaysmTJ1/6XC5cuKC8zsjI4OLFi5ibm1O+fHmN41SvXr1A5RoYGFC9enWN8lNTU2nVqhWXL19+6fqKV0elUslIeyFKoQoVKrzULaUCXymnp6dz8+ZN3n333SK92ipqjRs3pnPnzowZM4Yvv/ySli1bkpqaypEjR/jpp5/YuHEjAB4eHnh7e9OwYUNatWrFTz/9RGhoqMYI5YLw8PAgODiYGjVqYGlpSXh4OFFRUbi6ur70uXz//fds3ryZDz/8kLCwMB49ekTPnj1furznDR48mOXLl1OnTh3effddFi9ezNtvv03Dhg2LpHxR/KTLWojS52X/LwsUlBcsWEBYWBgqlYoDBw6wYMECDAwMmDJlCuXKlXupChSn+fPnExISQlhYGLNmzUJbW5umTZsSFhZGo0aNAOjcuTN+fn6sXr2amTNnUrduXQIDA/noo49e6pju7u48fvyYwMBA7t+/T8OGDVm+fDnm5uYvfR4ODg7s2bOH2bNnY2lpydq1a6latepLl/e8zz77jNTUVCZPnsyjR49o3rw5wcHBaGu/sZ0oQghRammp8/nsy4YNGwgODmbUqFHMmTOH3bt389tvvzFjxgwGDRrE6NGji7uuZZKbmxuWlpYFHnz1Kjx58oTY2Fj433q5p/yKxMTEaAz8u3jxovIFUxStggw8+v333/nmm2948OABarWaWrVqMWHCBN5///1c95k4cSLvv/8+Q4cO5c6dO8yePZvExETg6YBPLy8v5amIpUuXYm5urrzPTX7zlUZvykCv5+X2//nss9PS0jLbINl8Xw5t3rwZPz8/BgwYoFxF9ezZk5kzZ2oMNhJCiLIkPT0dLy8vJk6cyK5du9i9ezdOTk4MGzZMY+KivPj5+WFtbc2uXbvYtWsXAQEBTJo0SQnSJ06cICMj44Xl5DefKL3y3X2dlJSk8ejMM5aWlgWayEIIId4kjx8/5t9//+XRo0fKtp49e1KpUiUyMzMJCAjgzJkzPHz4ELVazaxZszR6OwBSUlJIS0sjKysLbW1t5bZX5cqV2bBhA7GxsQQGBlKuXDkaNmzIjBkzePjwISkpKZibm7Nw4UK2bt2qka9z586vuilEEch3UK5RowaXLl2iTp06GttPnjxJ7dq1i7xi4ql169aVdBWEEHmoUqUK48aNw8PDg7fffpumTZvSsmVLunfvzvnz57lz5w5btmxBW1ubkJAQQkNDswXl8ePHM27cOL799luaNm1Ks2bNcHJywsjICBcXF/bv34+LiwudO3dm7ty59OrVC2dnZ1QqFX369OHnn3/Olk+8nvIdlPv378/MmTOVb4OXLl3i4MGDLF26FE9Pz2KroBBClHZDhgzh448/5tSpU5w6dYrQ0FBCQ0PZunUrX375JZs3b+bGjRucOHEix/umrVq14ueff+b3338nOjqaQ4cOsWzZMtauXZttIqNx48bxv//9j9DQUK5du8adO3c0rtLF6y3f95SHDh1Kz5498fPz4/Hjx4waNYp58+bRu3dvjVmlhBCiLImJiWHVqlVUqlQJOzs7xo8fz549e9DS0uLHH39UFrLp2LFjjuuw37t3j2nTpqGlpUXz5s0ZPnw4GzZswNHRMcfxOt7e3oSHh2NsbMzgwYOxsLCQuerfIAV67sXb25vjx48TERFBeHg4x48fx9fXV56TFEKUWdWqVWP58uUaExWlpKSQmprKnj17sLOzY+DAgVhaWvLjjz9mG/xVpUoVfvnlF7777jsluD5+/JikpCRlZsBy5copA7iOHTvGyJEjlUVxzpw5o5T5fD7xeirQc8qZmZmcOHGCuLg4tLW1efToEba2tsVVN/GasPSaI3NfizKrQYMGLFu2jAULFvDnn3/y1ltvYWBgwOzZszE2NsbHxwcnJycyMjJo06YN33//vTIlLzydRnf16tUEBQWxbt069PX10dLSonfv3vTr1w94uhzr/PnzUalUjB07lpEjR6Kvr0+lSpVo0aIFSUlJ2fL17t27RNpDFE6+n1O+ffs2Hh4exMfHU7lyZbKyskhNTcXGxoaQkBBlQQVRduT1rJ0oHvKc8qvzJj43W5q9ie1drM8pz5o1C11dXfbs2cPJkyeJjo4mKiqKR48eMWfOnMLXXgghhCjj8h2Uf/nlF6ZNm4aJiYmyzczMjClTpvDjjz8WS+WEEEKIsiTfQbl8+fI5DuiqWLGiDPQSQgghikCBHomaPn06t27dUrY9ePCAefPm8dlnnxVL5YQQQoiyJN+jrw8cOMClS5fo0qULderUQVdXlxs3bpCWlkZcXBzfffedkvfYsWPFUlkhcpKuykRPt/StUiaEEAWV76Dcrl072rVrV5x1Ea+pMQFR/POo4It5F5WNgS4ldmwhhChK+Q7KHTp0wNLSsjjrIoQQQpRp+b6n3K9fP5ydnVm/fj1///13cdZJCCGEKJPyHZT3799P+/btCQ0NpV27dnh7e/PLL78UZ92EEGXEzZs3MTMz4/Lly6/0uPfv32fXrl3Ke3t7e9avX/9K6/A6mzhxIl988UWOaWq1mvDwcJ48efLS5Ts5OWFmZqbxs3//fiU9Ojqa3r17Y2VlRb9+/Th//nye5f3www9069aNDz74gMGDB3Pjxo0iTS8K+Q7K9evXx9vbm59//pklS5YAMGrUKOzt7Vm2bBl//vlnkVdOCFFw6arMF2d6A45ZFIKCgvjhhx9KuhpvpFOnTuHv7//Sc3FnZmZy7do11qxZw7Fjx5Qfe3t74Oksk56ennTq1Int27fTpEkThg0bRmpqao7lXbhwAR8fHwYPHszWrVsxMDBg+PDhyrzhhU0vKgWa+xpAS0uL9u3b895779GgQQNWr15NcHAwwcHBdOnSBT8/P6pXr16klRRC5J+ebjkGjt/wSo/5ug62k9WVik9h2/b69eukp6fzwQcfUKlSpWzpERER1K9fn5EjRwIwZcoUjh49SlRUFC4u2f8e161bR4cOHejfvz8Ac+fOpU2bNhw7doz27dsXOr2oFGiVqNTUVMLDwxkwYABdunRh//79jBkzhqNHj7Jt2zZu3brF6NGj81VWRkYGK1asoGvXrlhaWtK6dWvGjx9PcnJyvuvj5ubG3LlzAcjKysLHxwcrK6scl0d7U9y8eTPPGdRKqhtQiKKUmprK5MmTadGiBba2tvj4+HDv3j0lfdOmTXTq1AlLS0t69OihcbX7/fff0717d5o0aULnzp3ZvHlzjsdYsmQJ27dv58CBA8rVFzwNBm5ubtja2tKtWzeNRzyvXLmCp6cnzZo1w9LSkl69enH8+HEl3czMjB07dtC7d2+sra355JNPOHv2bK7nefv2bXx8fLC1taV58+Z89dVX/PXXX8D//y8HBwfz4YcfKsHnv3777Tc+/fRTrKys6Nq1K2vXrtUIiJGRkXTs2BEbGxumTJnCV199pXxuLlmyhD59+miU9/znKsCqVavo3LkzlpaWtGzZkilTppCenp7rOT2ru7u7OwBNmzblxIkTAOzYsYMePXpgZWWFo6Mj+/bty7WMhIQEatSokWNAfnbeLVq0UN5raWnRrFkzTp8+nWv+5s2bK+/19fWxsLBQ8hc2vajkOyiPHTuWNm3aEBAQQL169Vi/fj179uxhyJAhVKtWDXNzc4YMGcLFixfzVd78+fPZunUrkyZNYv/+/QQHB5OSkoKbmxuPHz8u8In89ttv7N69m+DgYBYtWlTg/V8XkyZNIiYmJtf02rVrc+zYMd57771XWCshipavry/JycmEhYURFhbGw4cPGTFiBGq1mgsXLjBjxgzGjRvHgQMH6NmzJ2PHjuXevXvcu3cPb29vBgwYwP79+xk5ciTTpk0jLi4u2zE+++wzHBwcsLOzY+vWrcr2rVu3MmDAACIiImjUqBE+Pj5kZGSgVqsZMWIE1apVY+vWrURGRlKrVi18fX01yl24cCFffvklmzdvRkdHhylTpuR4jiqVikGDBpGSksLq1atZtWoViYmJ+Pj4aOQ7duwY4eHheHt7Zyvj7t27eHh40LFjR3bt2sX48eMJDQ1l48aNABw5cgQ/Pz88PDzYunUraWlpHDhwIN+/h6ioKEJCQvD39+fAgQNMmzaN7du3s3fv3jz3q127tnKb88cff8TGxoYdO3bg7++Pm5sbUVFR9OnTB29v71w/z+Lj4ylfvjwjRoygTZs2fPzxxxw+fFhJv3PnDjVq1NDY5+233+b27ds5lnf79u0c8z+79VrY9KKSZ/f1qVOnsLGxQUdHh+vXrzNhwgR69uyZ6zcXMzMzFi5cmK8Db9u2jUmTJtGhQwcA6tSpw6JFi2jdujWHDx+mW7duBTqRf//9F4A2bdqU6Wk/y5Urh5GRUUlXQ4iXlpSUxP79+zly5Ag1a9YE4JtvvqFly5bExMTw119/oaWlhbGxMcbGxgwbNozGjRtToUIFrl27hkqlolatWkp6rVq1lDitT8EAACAASURBVHKeV7FiRcqXL09WVhbVqlVTtvft2xdHR0cePnyIp6cne/fu5Y8//qB69ep8/PHHfPrpp8qqeC4uLnh4eJCWlkb58uUBGDhwoNKdOXToUD7//HNUKhW6uprLlh49epSbN2+ybt065X923rx5ODo6Ehsbi6GhIQDu7u7Ur18/x7basGED1tbWeHp6AlCvXj3u3r3LqlWrcHFxITw8nE6dOim9h7NmzSrQAN2aNWsSEBDARx99BICxsTFhYWHEx8fnuV+5cuWoUqUK8HS9aT09Pb777js+/fRTPv30UwA8PDyIjY0lNDRUY+WzZxITE/nnn39wdnbmiy++YP/+/QwfPpwNGzbQtGlTHj9+jJ6ensY+enp6uV7Fp6Wl5Zm/sOlFJc+g7O7uzrFjx6hevTqRkZEvLKxBgwY0aNAgXwfW0tIiOjoaJycnypV7OhtT5cqV2bVrl0ZQ2bZtGytXruT27ds0bNgQHx8fWrdurVFWZGQkkyZNAsDc3JyAgIBsXTLw9B7Hs2+Rf//9NxYWFkyaNAkLCwvgabdNu3btOH36NL/88gt16tQhKCiIo0ePEhYWBoCnp6cyraibmxtNmzbl7NmzxMTEYGJigq+vr0YXx3/Z29vz2WefsX//fs6dO0e9evXw8fFR/on/+ecf5s+fz48//khqaiq2trb4+flRp04dJk6cyMmTJzl58iSxsbGsW7cuW/k3b95UvjWbmpq+8Hh///03s2fP5tChQ2hpaWFvb4+fn98bt4SaeH0kJiYCZPtinpGRwdWrV+nRowctWrSgb9++NGzYEDs7O/r164e+vj6NGjWiR48ejBw5kjp16mBnZ0fv3r2pWrVqvo9ft25d5fWz4JuWloa+vj4uLi7s3LmT2NhYrl69qoz2fX6wz/MB9NkFTE5BOSEhgXfeeUfj887ExIQqVaqQmJioBCpjY+M82+r48ePY2Ngo2zIzM1GpVKSnp3PlyhWcnZ2VND09vQLNN2Fra8u5c+dYsGABV65c4fLly1y/fp2mTZvmu4xnEhISGDx4sMa2pk2b5vg5Bk/v2aalpSm/g0aNGhEXF6cE5fLly2cLiOnp6cqXo//KLX+FChWKJL2o5Nl9XZyDIIYMGUJERAR2dnb4+/uze/duHjx4QIMGDZQ/5MOHDzN37ly8vb3ZuXMnzs7OeHl5cenSJY2yHB0dCQwMBJ529Tg6OuZ4zI0bN7J582ZmzpxJZGQkLVq0wN3dnZSUFCVPcHAw3bp1Y+fOnVSuXJnBgwcTHx/Phg0bcHV1JSgoSGP+79WrV9OyZUu2b99O06ZNGTZsGHfu3Mnz3BctWsTAgQPZtm0b9erVY9KkSahUT2fEGj16NKdPn2bhwoVs3ryZ9PR0vLy8yMjIwNfXFxsbGwYMGKB0DeVHXscbNWoU8fHxhIaGsmbNGmJjYwkICMh32UIUtczMTHR1ddm+fTs7duxQfg4cOEC3bt2oUKECYWFhbNiwATs7Ow4ePEjv3r05c+YMWlpafPPNN0RGRtK7d29Onz7NJ598UqCV7J5dJDxPrVbz6NEjPv74Y7Zu3UrdunXx9PQkKCgoW97/Bt9n+//XW2+9lWOvXmZmpkb+vNYqz8jIoEuXLhrttGvXLvbv34+Ojg7ly5fPduznr/ZyOv7zo6UjIyNxdXUlNTWVDh06sGzZspcKyJDzokZZWVlkZWXlmF9XV1cJyM+YmJgon681a9bk7t27GukpKSk59orkJ39h04tKgQZ6FSUvLy8WLlxI/fr1iYyMxMfHh7Zt2/LNN98of0QhISEMHTqUbt26Ua9ePdzd3enSpYvGPNvw9JdduXJlAIyMjHL9phQaGoq3tzft2rWjQYMGjBkzhvfff5+IiAglj62tLb169aJ+/fo4OTnxzz//KEtWenh4kJWVxdWrV5X8LVu2ZPjw4ZiYmDB58mSqVq3Kzp078zx3R0dHHB0dadiwISNHjuTevXskJydz6dIljh8/TkBAAM2bN8fc3JxvvvmG5ORkDh48iIGBAbq6ulSoUEHp2sqP3I4XHx/PyZMnmT17Nh988AEWFhbMmDGDevXq5btsIYrae++9h0ql4vHjx9SrV4969epRpUoVAgICuHXrFqdPn2bJkiXKwKi9e/dSu3ZtDh06RGJiIrNmzcLCwoJRo0YRGRmJra1trvdRC3Kr6+TJk1y7do3169fj6enJRx99pNy/fJkLGBMTE5KTkzUuCuLj40lNTc33mBATExOuXLmitFO9evWULmFtbW3ef/99zpw5o+TPysrSGPejq6vLw4cPlfdqtZqbN28q7zds2MDQoUPx9/enb9++1K9fn6SkpHyd73/b9r333uP333/X2Hb69Olcz7V///7ZbodevHhRyW9jY6NxP1qtVnP69GmNXoPn/Tf/o0ePuHDhgpK/sOlF5YWPRK1Zs+aFl+daWlq5jgzMi4ODAw4ODqSmpnLixAm2bdtGSEgINWvWxNXVlYSEBM6ePcuKFSuUfVQqFVZWVi8s+/mGeueddwgPD+ePP/7A19cXf39/JS09PV2ju+r51xUqVKBKlSrKt7Vnwf75Lozn74WUK1cOCwsL4uPjiY6OZtiwYUqak5MTM2bMAHLv3kpMTERXV5fGjRsr6VWrVqVBgwZKl97zVqxYwcqVK5X306dPz/FbbG7HS0hIQE9PDzMzMyXdxsamwH9kiyY55/lt/r+yMlRo62S/mnhZsiDFm+W9997D3t6eCRMmMHXqVCpXrsycOXO4du0a9evX5+rVq6xcuZKqVatiZ2fH5cuXSU5OxtLSEkNDQ7Zt24a+vj4ff/wxf/zxB3FxcRr/i8/T19cnPj6eP//8k1q1auVZL0NDQ1QqFfv27aNFixb8/vvvLF68GOCl7iu2bt2a999/Hx8fHyZOnIhKpWLatGnY2NjQpEmTfD2J4uLiwrp165g1axYDBw7kxo0bzJgxg08++QR4OpitT58+hIWF0b59ezZt2kRSUpKyf5MmTZg/fz47duxQupKfn7HR0NCQEydOkJiYiEqlYuXKlaSkpOTrfPX19YGngbRJkyZ4eHgwduxYTE1NadmyJQcPHuSHH37Q+Ax7nr29PcuXL6dx48aYmpoSFRVFTEwM06ZNA57OMrlq1SoWLlyIk5MTGzZs4PHjx/Ts2RN4+jv5+++/qVatGuXKlWPgwIEMGDCA9evX07JlS5YsWYKxsbGypkNh04vKC4Py9u3b0dZ+8QV1QYJyXFwcERERSnCsVKkSHTt2pGPHjnh5eXH06FFcXV3JzMzEx8cHOzs7jf3/e7M9Jzt27FBe6+joKF0kc+bM0Qh68P9/PM/yPu9F36T/mz8zMxNtbW0sLS016vD84LjcurdyO6/MzMwcu3j69++Pg4OD8r569eo8ePAgW77cjvdse2EHxsWunAhp/+Y7f7Pxqwp1vP+SgPzmmTt3LgEBAYwYMYKMjAyaNWvGmjVreOuttzA3NycwMJBly5YRGBiIkZERX375JZ06dQJg2bJlzJs3j7Vr12JgYECfPn1wc3PL8TjOzs7KCO5ff/01zzpZW1szZswYgoKCePToEQ0aNGDKlClMmDCBixcv0qZNmwKdo7a2NsHBwcyaNQsXFxd0dXXp1KkTEyZMyPf/ZK1atVi1ahVBQUE4OztTtWpV+vfvr8yy9Wzw7bx585g/fz49e/bU+NLdqlUrPD09CQgIIDMzk759+9K9e3cl3dfXF19fX/r06UPlypVp3749Li4uXLhw4YV1MzU1pW3btgwePJigoCAcHBzw9fUlNDSUmTNnYmJiwuLFi5VBZP/1rGdyzpw5pKSkYGZmxurVq5WevFq1arF8+XK+/vpr1qxZg7m5OaGhocpn7W+//Ya7uzsHDx6kTp06NGnShLlz5zJ//nzmzZuHjY0Ny5cvV+JbYdOLyguD8q5du4p8MpCsrCzWr1+Pg4NDtkFRlSpVUoLTs+6d57tT58+fz9tvv608A5ebnLpgjYyMuH37tkYg8/Pzo1WrVhp/iAXx/B9nRkYGFy9eZPDgwZQvX77A3cAmJiaoVCrOnz+vDMa4f/8+169fz7GLx9DQMFs3dk5BOTcNGjQgPT2dhIQEGjZsCDx9hOLrr79m3759Rf7HJl6NdFXmK5/Mo7C9FXXq1NEYK1K5cuU8xzZ079491//Z1q1b52tgKoCVlZXGc8g//fRTnvX6/PPP+fzzz7PV5Zn/jndp2bJltm3Pq127NsuWLcsx7b/Hzk3z5s3ZsmVLrumdO3emc+fOyvvnv6BoaWnh4+OT7TGsZ9577z02bdqUa9lz5szJNU1PT4/Vq1drbOvfv78y+caLaGtrM3z4cIYPH55rnlatWrF79+4c01q2bImTk5NGL15efzdFkV4U8vzULa5Hixo3bkznzp0ZM2YMERERJCUlceHCBVasWMFPP/2kBFwPDw82b97Mli1bSEpKIiwsjNDQ0FwfD3gRDw8PgoOD2bt3L0lJScybN4+oqChMTExe+ly+//57Nm/ezJUrV5gxYwaPHj1Suk8KqkGDBnTs2JHJkycTExNDXFwcX331FUZGRkpvQcWKFUlKSso24OBlmJiY0LZtW/z8/IiNjeXs2bMEBQXRqlUrCcivsZLoOZDeClHaXL9+nQcPHrx2j4iW2Ojr+fPnM2DAAMLCwnBycsLFxYVTp04RFhZGo0aNgKff8Pz8/Fi9ejWOjo5s2bKFwMDAXLs7XsTd3Z0hQ4YQGBhIjx49+OWXX1i+fDnm5uYvfR4ODg7s2bOHXr16kZCQwNq1awv0+MV/BQQE0KhRI7y8vBg4cCAVK1Zk3bp1yn39Tz/9lFOnTimPZRVWYGAgtWrVws3NTZmpaMKECUVSthBClJR3331XYzzS60JLnUfknTRpEr6+vrlOFlLWubm5YWlpWWaD2JMnT4iNjYX/rS/Re8plSUxMjMbgwosXLypfYkXRevjwoTyv/wq9ie2d2//ns89OS0vLbINk87ynnNM9nStXrnDp0iUyMzNp1KhRobp+hRBCCPH/8r1K1MOHD/Hx8eHw4cNKt7aWlhadO3cmKCioQI/ECCGEECK7fAflOXPmcOXKFVatWsUHH3xAVlYWJ0+eZNasWQQFBeHn51ec9SyVcpseTgghhHgZ+Q7K+/btY9myZbRs2VLZ1qlTJ/T09Bg3blyZDMpCCCFEUcr3cy/lypXL8XnlmjVrasyVKoQQQoiXk++g3K9fPxYsWMCTJ0+UbWq1mpCQEHr16lUslRNCCCHKkjy7r5+feSUzM5Nz585hZ2dHo0aNKFeuHHFxcdy7d6/I5/4UrxdLrzklOve1EC9DpVIRHh6Oi0vRzX4WFxfHgwcPsLW1zbaM6qswa9asbGNdXFxcmDJlCgB//vknU6ZM4dSpU1SvXp0vvvgiz8mO4uPjmTp1KufPn6du3bpMnDiRtm3bFlm6yC7PK+Vn6yM3aNCAhg0b0rt3b9q3b0+NGjWoXr06bdq0oWfPnoWaLEOUPRKQi1dWhqpMHLOwdu/erSwoUVQ+//xzEhISirTMgkhISGD06NEcO3ZM+fH29lbSR44ciZ6eHhEREXh4eDB58mROnz6dY1lpaWl4eHhgampKZGQkDg4OjBw5khs3bhRJushZgZ9TFkKUbto6usQEerzSY76OE8IU54yFJSUhIYFBgwblOLXkqVOnuHTpEmvWrKFKlSo0bNiQM2fOsHbt2hxXl9u/fz8ZGRn4+fmho6PDyJEjOX78OJs2bWL8+PGFThc5K9AExzdv3mT27Nm4u7vj4eHB3Llz5VuPEKJI3Lp1i6FDh2JtbU2XLl3YsmWLsqzozZs3MTMzIzg4mA8//FBZle63337j008/xcrKiq5du7J27VqNYLtq1So6d+6MpaUlLVu2ZMqUKaSnp3PixAkmTZrEgwcPMDMz4+bNm8oYmQ4dOmBjY4OHhwfnz59XyrK3tycoKIj27dtjb2+vsQ4xPJ3hLzk5mZkzZzJx4kRl+9GjR3FwcMDKygpXV1eNz8zDhw/Tt29frKyssLGxYejQody6dQuAEydO0KZNGyIjI7G3t6d58+aMGDGC+/fv59h+Dx48ICUlhQYNGuSY/ttvv/H+++9TpUoVZVvz5s1zvVJ+tjbx8yvhtWjRQslf2HSRs3wH5UuXLtGrVy/27duHgYEBurq67Nq1i169enH58uXirKMQ4g2XkZGBp6cn2trahIeHM3HiRBYtWpQt37FjxwgPD8fb25u7d+/i4eGh3LcdP348oaGhbNy4EYCoqChCQkLw9/fnwIEDTJs2je3bt7N3715sbGyYPHkyhoaGHDt2jNq1a7Nx40Y2b97MzJkziYyMpFmzZri7u5OSkqIcf+vWrSxbtowlS5ZkmxJyyZIl1KpVC29vb3x9fZXtERERzJo1i/DwcB48eMDs2bMBuHHjBiNHjsTZ2Zm9e/cSGhrKzZs3WbJkibLvgwcPiIiIYMmSJSxdupTff/891/mcn3Wbr1mzhvbt2+Po6Mjq1auVZV9v375NjRo1NPZ5++23uXPnTo69Bnfu3Mkx/+3bt4skXeQs388pz5s3jw8//JAFCxYog3rS0tLw9vZm/vz5r+XE30KI0uH48eNcu3aN7777jmrVqmFqasro0aOVBe2fcXd3V1aJW7RoEdbW1nh6egJPl2u9e/cuq1atwsXFhZo1axIQEKAsYGNsbExYWBjx8fHo6elhYGAAoHT1hoaG8tVXXykDV0eMGEF0dDQRERHKco3du3dXllX9L0NDQ8qVK0fFihUxMDDg77//BsDb21uZr7xfv36EhYUBTwfPTpo0SRloVqdOHbp06cLx48eVMjMyMpg4cSIWFhYA9OzZkzNnzuR4/ISEBLS1talTpw4hISHExsYye/ZsMjMz8fT05PHjx9nWbH/2Pj09Pdtgzdzyp6enF0m6yFm+g3J0dDSbNm3S+MWVL1+e0aNH57qAuBBFqbBr9orS69KlSxgbG1OtWjVlm42NTbZ8xsbGyuvExESOHz+ukS8zMxOVSkV6ejq2tracO3eOBQsWcOXKFS5fvsz169dzvH/68OFD/vjjD3x9ffH39wee3nNWqVTUrVs3x+Pn17vvvqu8rly5MmlpaQDUr1+fChUqEBISwuXLl5V1BZ512T/z/LrslSpVQqXKeVDdp59+Srdu3ZQ11s3MzHjw4AFhYWF4enpSvnx57t27p7FPeno62traOT49Ub58+WwBND09nfLlyxdJushZvoNyXg35rHtElE1jAqL451Hxj77dGFh0j66I0kVHRydfA6+eDx4ZGRl06dKFL7/8MsfyIiMjmT59Ov369aNDhw6MGTNGeTTov559hs2ZM4fGjRsD8OjRI/T19dHX18/x+Pn137XJn53n5cuX+fTTT2nXrh0ffvghAwcO5NChQ/zvf//TyK+rq5vj/v+lpaWlBORnGjZsyN27d8nMzKRWrVr8/vvvGukpKSnZupifqVmzZrZ121NSUqhZs2aRpIuc5fuecrNmzVi0aJHG5CFpaWksXrxYYyk5IYQoKFNTU27duqUxiOncuXN57mNiYsKVK1eoV6+e8hMbG0toaCja2tps2LCBoUOH4u/vT9++falfvz5JSUkaC+o8Y2BggJGREbdv31bKevfddwkNDeXkyZPFcs7bt2/HwsKCxYsX4+rqStOmTUlKSnrp8oKCgrL1Wl64cIH69etTrlw5rK2tiY+P599//3+Z1ZiYmBx7JOBpT8Xvv/9OZmamsi06OlrJX9h0kbN8B+Uvv/yS6Oho7O3tGTZsGMOGDcPe3p6YmBjGjRtXnHUUQrzhbG1tMTExYdKkSVy+fJmjR4/mONDreS4uLly/fp1Zs2Zx5coVDh8+zIwZM5R5EwwNDTlx4gSJiYnExcUxbtw4UlJSlC5VfX19Hj16RGJiIiqVCg8PD4KDg9m7dy9JSUksXryYqKioAi1PW7FiRa5evcpff/31wrxVq1blypUrxMTEkJSUxPLlyzlw4MBL33N99nm8YsUKkpKSiIqKIjQ0lBEjRgBPR1qbmJgwbtw4Ll++zJYtW9i9ezeDBg1SykhJSVG617t06UJWVhZTp04lMTGR4OBgzp07p0wqVdh0kbN8B+WGDRsSFRVF7969lW19+vRhx44dr2y2GiHEm0lLS4ulS5eSlpZG3759mTVrFh9//HG2rtvn1apVi1WrVnHu3DmcnZ3x9/enf//+Sne2r68vWVlZ9OnTh2HDhlGxYkVcXFy4cOEC8PSLgKmpKb169eLChQu4u7szZMgQAgMD6dGjB8ePH2f58uWYm5vn+zxcXFyIjIxk8uTJL8zr5uaGra0tnp6efPzxx0RHRzN58mSSkpJITU3N9zGfadasGYsXL2bfvn306NGDJUuWMG7cOGXGLm1tbZYuXcqTJ0/o168fq1atIiAgQOPKtW3btuzduxd4+gUjNDRU48mb4OBg5R57YdNFzrTUedzIWbp0aa476ujoKLN6vfPOO8VSOVG6PXny5Gl34a5Euaf8isTExGjcLrp48SKNGjXSyFMS05gW9pj37t3j7Nmz2NnZKdv27dvHvHnzOHjwYFFUscAePnyY7bGnN11ERAT6+vp07979lR/7TWzvnP4/4f8/Oy0tLbONU8hzoNfmzZtzTVOr1aSmpqJWq1myZAnt27d/yWoLIYpSSUxjWthjamlp8cUXXzB27Fi6dOnC7du3Wbp0aYkEh7IqKyuLHTt2vPC2gSheeQblY8eO5blzVlYWc+bMYcGCBW90UDYzM2PFihUa3+JfhRMnTuDu7s7p06ffuG+QQjyvWrVqLF68mIULF7Jw4UKqVKmCs7Mzo0ePLumqlRna2tqEhYXlectAFL98PxKVE21tbQYMGMCWLVuKqj5CiDLKzs7ulX/xFZokIJe8As19nZNTp07Jc2dCCCFEEXjpoBwXF0fnzp2ZOnUq7u7uRVmn105iYiJeXl40b94cW1tbZs6cqTxWAE/batCgQVhbW9OhQwdCQ0OVtDNnzuDm5oa1tTVWVlYMGDCAuLi4fB87Li6OAQMGYGVlhbOzM99++y329vb5qtuAAQOYM2eORnl+fn6MGjXqZZtCCCFEIbx0UDYyMqJLly6sXr0aV1fXoqzTa+Wvv/7C1dUVfX19Nm7cyPz58zl06BBff/01APfv32fQoEHUqlWLrVu3MnXqVIKDg9m5cyepqakMGzYMa2trdu3axcaNG8nKylImrH+Rf//9l88++4z69euzfft2hgwZorE+7Ivq1qNHDw4cOKDkz8jI4IcffqBHjx5F2EKiuMmMekKUPi/7f/nSQbl69eqMGzeO1q1bv2wRb4Tdu3cDT6fnMzU1pXXr1kydOpWtW7dy//599u3bh66uLjNnzqRhw4bY2dkxdepUypcvz+PHj/H09GTs2LHUrVsXS0tLevfune9F0vfu3YuWlhbTp0/HxMSEXr16KZPb56duDg4O3Llzh7NnzwLw66+/kpGRIff1XiMVK1YkOTmZ9PT0N3J9YCFeN2q1mvT0dJKTk19qgG6hBnqJpyuzmJubazxr1qxZM7Kysrhy5QoJCQmYmZlprJbSq1cv5XW/fv347rvvuHTpElevXuX8+fMac+0+s2LFClauXKm8nz59OpcuXcLc3FyjbGtra+Xh/xfVrXnz5rRu3Zr9+/djZWXFvn376Ny5c4Hn9100yTlf+xT2WVZZkCK7OnXqcPfuXa5fv05GRkZJV+eNkp6enm2VI1F83qT21tHRoUqVKrz99tsF37cY6lOmvPXWWxpz6ALKXK9qtTrP0Yx37tyhT58+mJqa0q5dO5ydnUlMTNTogn6mf//+ODg4KO+rV69ObGxsnl0kL6obPO3CXrx4MWPHjuXgwYN88803Lzjj7GJXToS0f1+Yr9n4VQUu+3kSkLPT1tamRo0auS4qIF5eTEwMH3zwQUlXo8yQ9n5KgnIhmZiYsGvXLp48eaJcLf72229oaWlRv3596tevz969e8nIyEBH52lzL1iwgDt37mBpaYmenh6rV69WgueRI0dyPI6hoWG2FWDef/999uzZo/EN8/lJ/F9UN4BOnToxdepU1q9fj46ODq1atSq6xhFCCFEghX4kqqw4f/48R44c0fi5e/cuTk5O6OjoMHHiROLj4/n111+ZMWMGjo6OGBkZ0bNnTzIzM5kxYwZXrlzh4MGDrFu3jnbt2mFoaMjdu3c5cuQIN2/eZNOmTaxfvz7fE9I/G5A1ffp0EhMT2bt3L+vWrVPSX1Q3eHpP0s7OjsWLF+Pg4EC5cnI1KoQQJUWulPNpyZIl2bYtWrSIbt26sXr1ar7++mv69u2LgYEBPXv2VCbFr1SpEiEhIcyePRtnZ2eMjIwYO3Ysjo6OZGVlcfr0acaPH09mZiampqZMnz6diRMncu3atRfWqUKFCqxcuZJp06bh7OxMw4YN6devH4cPHwaeroKTV92ecXJyYu/evTLqWgghSlieC1KI0u3GjRskJydja2urbFu1ahVHjhzhu+++K/bjP5tUnf+tfyX3lEX2BSlE8ZG2frXKUnvntSCFdF+/xh4+fMjQoUPZuXMnycnJHDt2jLCwMJnEXwghXlPSff0aMzc3Z8aMGSxbtoxbt25hZGTE4MGD+eSTT0q6akIIIV6CBOXXXN++fenbt29JV0MIIUQRkO5rIYQQopSQoCyEEEKUEhKUhRBCiFJC7imLQrP0mvNK5r4WQog3nVwpi1dGArIQQuRNgrIQQghRSkhQFkIIIUoJCcpCCCFEKSFBWQghhCglJCiLEpeuyizpKgghRKkgj0SJQhsTEMU/j1Qvvf/GQJcirI0QQry+5EpZCCGEKCUkKAshhBClhARlIYQQopSQoCyEEEKUEhKUhRBCiFJCgrIQQghRSkhQzqeMjAxWrFhB165dsbS0pHXr1owfP57k5GQlj0qlYsOGDfku8/79++zatas4qiuEEOI1JEE5n+bPMNnKtQAAFU5JREFUn8/WrVuZNGkS+/fvJzg4mJSUFNzc3Hj8+DEAu3fvZvHixfkuMygoiB9++KG4qiyEEOI1I0E5n7Zt28aoUaPo0KEDderUwdramkWLFnHnzh0OHz4MgFqtLlCZBc0vhBDizSZBOZ+0tLSIjo4mM/P/p4SsXLkyu3btom3btpw4cYJJkybx4MEDzMzMuHnzJqmpqfj7+9OmTRssLCywt7dn3bp1ACxZsoTt27dz4MAB7O3tAUhNTWXy5Mm0aNECW1tbfHx8uHfvXp71iouLY8CAAVhZWeHs7My3336rlAeQmJiIl5cXzZs3x9bWlpkzZ5KWlgbAgAEDmDNnjkZ5fn5+jBo1qkjaTAghRMFIUM6nIUOGEBERgZ2dHf7+/uzevZsHDx7QoEEDKlWqhI2NDZMnT8bQ0JBjx45Ru3ZtAgICOH/+PCtWrGDfvn04Ozsze/Zsbty4wWeffYaDgwN2dnZs3boVAF9fX5KTkwkLCyMsLIyHDx8yYsSIXK+o//33Xz777DPq16/P9u3bGTJkiEb3+V9//YWrqyv6+vps3LiR+fPnc+jQIb7++msAevTowYEDB5T8GRkZ/PDDD/To0aMYW1IIIUSu1CLf9u7dq3Zzc1M3btxYbWpqqrawsFDPmzdPnZWVpVar1ept27apP/zwQyX/tm3b1BcuXFDeP3nyRG1qaqr++eef1Wq1Wj1hwgT16NGj1Wq1Wn39+nW1qamp+s8//1Typ6amqi0sLNSnTp3KsT6bN29Wt27dWv3kyRNlW1BQkNrOzk6tVqvV3333ndrW1ladlpampP/8889qc3Nz9b1799T37t1TN27cWH3mzBm1Wq1WHzlyRN20aVON/HlJS0tTR0dH55g/U5WerzLUarX6SXpGvvOWddHR0SVdhTJD2vrVKkvtnddnpyxIUQAODg44ODiQmprKiRMn2LZtGyEhIdSsWRNXV9ds+Xv37s1PP/1EZGQkV69e5eLFiwBkZWVly5uYmAhAt27dNLZnZGRw9epVoqOjWblypbJ9+vTpXLp0CXNzc/T09JTt1tbW7N37f+3de1BU993H8feuICKKSuJoZ5ogXkCCiisiGNAxYKLhaoVeTNM0agfrTKfKaB8xIx1jRyWZ6ESM00iMNdG0QzRoatS0UZxojCSIJMpFBSMaRGxtpxlhEZXd5w8ft264i7iHZz+vGWbc37n99rtHPpzfOXvOfgAqKysZPXo0Xl5ejulhYWHYbDa++eYbJk6cyJNPPsnHH3/MuHHjOHDgAE8//bTT/B1RsjkDblx3agv7ny0dXr63Z69ObU9E5P8rhXIHnDlzhp07d5KZmQlAv379iI2NJTY2lgULFnD06NEWQ3n58uUUFBSQnJxMamoqoaGhTJs2rcVtNDU14enpye7duzGZTE7T/Pz8aGpq4tlnn3W0PfLII5SUlLQY8Hd5eXk1W9fdc+L2/xsST0hIIDs7m/T0dA4dOsS6devaL4iIiHQLnVPuAJvNxo4dOzhx4kSzaf369cPPzw/AKQDr6ur48MMPycrKIj09nZkzZ1JfXw/8NxDvnX/48OHcunWLhoYG/P398ff3Z8CAAaxdu5aamhoGDhzoaPf396dfv36MGjWKc+fOcfPmTcd6Tp8+7fj3iBEjKC8vp7Gx0dFWXFyMyWRi2LBhAEyfPp1//etf7NixAw8PDyZPnvwAKiYiIvdDodwBTzzxBE8//TSLFi1i586dXLp0ibKyMt58803y8/N54YUXAOjbty9Wq5Xz58/j5eWFt7c3Bw8epLq6mi+//JKlS5cCOEK0b9++1NTUUFtby/Dhw4mJiWHZsmUUFRVRUVHBkiVLqKiocATo9929IOvll1/m/Pnz7N+/33F1N0BiYiIeHh5kZGRQUVHB8ePHWbVqFXFxcQwePBgAHx8fnnrqKbKzs3n22Wfp1UtDySIirqJQ7qD169czZ84ctm3bRmJiIj//+c8pLCxk27ZtBAcHAxAZGUlgYCCzZs2irKyMdevWcfToUeLi4lixYgXx8fGMHz/ecW45OTmZ2tpakpKSaGpq4pVXXiEkJISFCxfy05/+FLPZzNatW1s9x+vt7c3mzZs5e/YsycnJ5OTkkJqaiqenJ3An9N9++23+/e9/k5KSwtKlS5kxYwZr1651Wk9iYiJWq1VXXYuIuJjJbtcdLHqqb7/9lsuXLxMZGelo27JlC0eOHOHdd9/t9u03NjZSUlICx3Z06UIv6biioiLCwsJc3Q23oFo/XO5U77u/O8eMGdPsoEtHyj1YfX098+fP569//SuXL1/ms88+Y9u2bcTHx7u6ayIich909XUPNnr0aFatWsWmTZuoqalh8ODBvPjii/zkJz9xdddEROQ+KJR7uJSUFFJSUlzdDREReQA0fC0iImIQCmURERGD0PC1dNmYBVnNriC03b6F2cPTRT0SEemZdKQs3UKBLCLSeQplERERg1Aoi4iIGIRCWURExCAUyiIiIgahUBYRETEIhbKIiIhBKJRFREQMQqEsIiJiEAplERERg1Aoi4iIGIRCWURExCAUyiIiIgbhNqGclpbGb3/7W6e2yspKgoKCmD9/vlN7VVUVQUFBlJaWsnHjRmbPnu2Y9sknn3DlyhUA8vLyiIiI6LY+2+123n//fRobG7ttGyIiYhxuE8qTJk3i1KlTTm3Hjx9nyJAhFBUVcfPmTUd7cXExvr6+BAcHM2/ePN5++20ALl++zG9+8xuuX7/+UPpcWFhIZmYmt2/ffijbExER13KrUL5y5QpXr151tH3++ec899xzmM1miouLHe3FxcWEh4djNpvx8fFh0KBBwJ0j14fpYW9PRERcy21C+YknnsDHx8dxtNzU1ERhYSFRUVGEhYVx/Phxx7zFxcWOYel7h69jY2MBSExMJC8vzzH/li1biIqKwmKxkJGR4TTc/Omnn5KSkkJoaCixsbG89957jmnfHxoH+MUvfsErr7xCdXU1L7zwAgATJkzgiy++aPF9ZWRkkJmZyeLFixk3bhwzZ87kk08+cUyvq6sjMzOTqKgoQkJCiImJYfv27QDs378fi8VCQ0ODY/7z588THBxMbW1tR0srIiIPiNuEsoeHBxMmTOCrr74CoKSkBJPJREhICJGRkY5Qrquro7KyssVzxTt37gRg+/btxMXFAfCf//yHoqIi3nnnHbKzszlw4AB/+ctfAPjiiy9YuHAhzzzzDHv27GHhwoW8+uqr7N27t93+/uAHP2Djxo0AHDx4EIvF0uq8u3fv5pFHHmH37t3MmjWLRYsWUV5eDsDatWspLS3lzTff5MCBAyQnJ7NmzRq+/fZbYmJiMJvNHD582LGuffv2ER4eztChQ9vto4iIPFhuE8rgfF75888/dwxRR0ZGcvr0aerq6vj666/x9fUlKCio2fJ+fn4ADBw4kD59+gBgMplYs2YNI0eOZMqUKURFRVFWVgbAjh07mDp1KgsWLCAgIIDU1FSef/55cnJy2u1rr169GDBggGO7vXv3bnXexx57jBUrVjBixAh+/etfY7FYeP/99wEICwtj9erVjB07lscff5yFCxdis9n45ptv6NOnD8888wz79+93rGvfvn0kJiZ2pJwiIvKAuVUoh4eHU1JSQlNTE8ePHycyMhKA4OBg+vXrR3FxsWPo2mQydWid/fv3d5xzBvD19eXGjRvAnau7Q0NDneafMGECFy5coKmpqdP9t1gsjp/4+Hindd7b37Fjx1JRUQHAj370I2pqali9ejW/+tWveOqppwCw2WwAJCUlceTIEerq6igtLaWmpoYZM2Z0um8iItJ1Hq7uwMM0ZswYAEpLSykuLiYzMxMAs9lMeHg4J0+e5NSpU8TExHR4nWZz63/XeHl5NQt3m82GzWbDZDK1GPxtXWm9Z88ex789PP770fXq1ctpvqamJke/li9fTkFBAcnJyaSmphIaGsq0adMc80ZERDBgwADy8/M5e/Ys06ZNw9fXt9U+iIhI93GrUPb09MRisbBr1y58fX0ZNWqUY1pkZCTHjh3j66+/Zvny5S0u39Gj57tGjBjhOId918mTJxk2bBhmsxlPT0/q6+sd0+x2O9XV1YwfP77F7fn7+7e4nbvnj+86ffo048aNo66ujg8//JA//elPjlGByspKx7bgzh8VCQkJHDp0iIqKChYvXtyp9ygiIg+OWw1fw50h7L179za7kCsyMpKCggK8vLwYOXJki8v27dsXgLNnzzqFaWvmzZvHkSNH2Lx5M1VVVXzwwQf8+c9/dlxVPXbsWKqqqtizZw+XLl1izZo1fPfdd822V15e3uYNRE6dOsWmTZu4cOECb7zxBqWlpcyZMwcvLy+8vb05ePAg1dXVfPnllyxduhTA6XvZSUlJHD58mH/84x9OR9EiIvJwuWUoW61Wx5HjXaNGjcLHx4dJkya1uuygQYOYPXs2y5cvJzc3t91thYSEsGHDBvbu3UtCQgI5OTm89NJL/OxnPwNg8uTJpKWlsXbtWmbPno3ZbHY6VxwYGEh0dDQvvvgi+fn5rW4nOjqa8vJykpOTOXToEFu2bCEgIABPT0/WrVvH0aNHiYuLY8WKFcTHxzN+/Hino+vg4GAee+wxZsyY0eYFZSIi0r1Mdt2hokfLyMjAarWSnZ193+u4ffs2U6ZM4fXXX+/UbUMbGxspKSlhzJgxeHl53ff2peOKiooICwtzdTfcgmr9cLlTvdv63elW55Slub/97W989tlnDBo0qM1RAhER6X4KZTe3YcMGrFYrGzZs6PSFbCIi8mAplHu4rKysLi1/741DRETEtdzuQi8RERGjUiiLiIgYhEJZRETEIBTKIiIiBqELveS+3f2K+713B5Pu19bd3eTBUq0fLnep993fmS3dJkQ3D5H7dv36dc6dO+fqboiI9EiBgYH079/fqU2hLPfNZrNRX1+Pp6envuMsItJBdrudW7du4ePj0+xJgwplERERg9CFXiIiIgahUBYRETEIhbKIiIhBKJRFREQMQqEsIiJiEAplERERg1Aoi4iIGIRCWe7LrVu3WLVqFREREURERPDaa69hs9lc3a0e4e9//ztBQUFOPwkJCUD7de3qdHdy8+ZN4uPjOXz4sKOtu+vrrvVvqdZt7eegWrdG976W+7J+/XqOHTtGTk4OdXV1LFu2DF9fX9LS0lzdNcOrrKwkOjqarKwsR5uHx53/iu3VtavT3cWNGzdIT0+nsrLSqb276+uO9W+t1m3t56Bat8ou0kk3btywh4aG2vPz8x1teXl59ieffNLe1NTkwp71DOnp6fasrKxm7e3VtavT3UVJSYk9Pj7enpSUZA8MDHTUo7vr6471b63Wdnvr+7ndrn29LRq+lk4rLy+noaGBiRMnOtomTpzItWvXuHTpkgt71jNUVFQQEBDQrL29unZ1ursoKCggNjaW3Nxcp/burq871r+1WkPr+zloX2+Lhq+l065evUrfvn2dnm4yePBgAGpraxk2bJiLemZ8t2/f5sKFCxQUFLB161YaGxuZMmUKv/vd79qt63fffdel6e7yucyfP7/F9u6urzvWv7Vat7Wf9+/fX/t6G3SkLJ3W0NBA7969ndruvtazldt26dIlbt26hdlsZv369axcuZLCwkIWL17cbl27Ot3ddXd9Vf//ams/h+7/LHoyHSlLp/Xp06fZjn/3tbe3tyu61GMMHz6cgoICBg4c6HjcpZ+fH6mpqUyePLnNurZXd30ubetq/VT/jmtrP6+qqlKt26BQlk4bOnQoVquV+vp6fHx8APjnP/8JwJAhQ1zZtR5h0KBBTq9HjhwJ3Hk+dVt19fT07NJ0d9feftvV+qr+zlrbz69evdrtn0VPpuFr6bTRo0fj7e1NUVGRo+3EiRM8+uijPP744y7smfHl5+cTHh5OfX29o62srAyz2cysWbParGt7ddfn0rau1k/177i29vOAgADVug29Vq5cudLVnZCexcPDg2vXrrF9+3ZCQkKoqqri5Zdf5pe//CVhYWGu7p6h+fn5kZubS1lZGYGBgVRUVJCZmcn06dNJTExss67t1V2fS3NvvPEGCQkJBAQEdLl+qn/b7q11e/u5at0GV38nS3qmGzdu2FesWGG3WCz2yMhI+2uvvWa32Wyu7laPcObMGfvcuXPtFovFHhERYf/DH/5gb2xstNvt7de1q9Pdzfe/O9vd9XXn+n+/1m3t53a7at0ak91ut7v6DwMRERHROWURERHDUCiLiIgYhEJZRETEIBTKIiIiBqFQFhERMQiFsoiIiEEolEVEWlBZWcnBgwdd3Q1xMwplEZEWpKWl8dVXX7m6G+JmFMoiIiIGoVAWEcNpaGggKyuLqVOnEhoaSkpKCseOHQPgypUrLFu2jOjoaMaNG8dzzz1HYWGhY9mNGzcSFRXltL68vDyCgoJobGwEICYmhpycHNLT05kwYQLR0dFkZGRgtVod0y9fvsxbb71FTEzMQ3rXIgplETGgJUuW8PHHH7Ny5Ur27t3L5MmTWbBgAWfOnGHOnDlcuHCB7OxsPvjgA0aMGMHcuXM7PdS8ceNGxowZQ15eHkuWLOGjjz5i69atAOzatYuhQ4fy/PPPs2vXru54iyIt0vOURcRQqqqqOHToEJs2bXIcpS5duhSTycSnn37KtWvXyM3NdTw3d9WqVZSWlrJ582b++Mc/dng7ERERzJ8/H4Bhw4axb98+iouLgTtP8+rVqxfe3t74+fk94Hco0jodKYuIoZw5cwaA8ePHO7UvWbKEmpoafvjDHzo9yN5kMhEWFsbZs2c7tZ3hw4c7ve7fvz83b968z16LPBgKZRExFE9Pz04vY7fbHcuZTKZm02/fvt2srXfv3p3vnEg3UyiLiKGMHDkSgFOnTjm1//jHP2bw4MFUV1dTW1vraLfb7Zw4cYJRo0YBd0LdarVy71NpL168+BB6LtJ1CmURMRR/f39mzpzJ6tWrOXr0KBcvXuTVV1/l3LlzTJ8+nUcffZRFixZx8uRJKisr+f3vf8+5c+eYO3cuABaLBavVyqZNm6iuruajjz4iLy+v0/3w8fHh4sWLXL169UG/RZFWKZRFxHBWr17N1KlTWbZsGcnJyZw8eZK33nqL0aNH89577zFkyBDS0tJITU2lqqqKbdu2ERYWBsCkSZNIT08nNzeXuLg48vLyeOmllzrdh3nz5lFQUEBSUlKLw98i3cFkv3eMR0RERFxGR8oiIiIGoVAWERExCIWyiIiIQSiURUREDEKhLCIiYhAKZREREYNQKIuIiBiEQllERMQgFMoiIiIG8b/1/qUFGqErX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512" name="Picture 8" descr="C:\Users\User\Desktop\bar.png"/>
          <p:cNvPicPr>
            <a:picLocks noChangeAspect="1" noChangeArrowheads="1"/>
          </p:cNvPicPr>
          <p:nvPr/>
        </p:nvPicPr>
        <p:blipFill>
          <a:blip r:embed="rId5">
            <a:lum contrast="30000"/>
          </a:blip>
          <a:srcRect/>
          <a:stretch>
            <a:fillRect/>
          </a:stretch>
        </p:blipFill>
        <p:spPr bwMode="auto">
          <a:xfrm>
            <a:off x="304800" y="3276600"/>
            <a:ext cx="5213979" cy="331029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9" name="Group 8"/>
          <p:cNvGrpSpPr/>
          <p:nvPr/>
        </p:nvGrpSpPr>
        <p:grpSpPr>
          <a:xfrm>
            <a:off x="304800" y="914400"/>
            <a:ext cx="5257800" cy="2029216"/>
            <a:chOff x="304800" y="914400"/>
            <a:chExt cx="5257800" cy="2029216"/>
          </a:xfrm>
        </p:grpSpPr>
        <p:pic>
          <p:nvPicPr>
            <p:cNvPr id="21506" name="Picture 2"/>
            <p:cNvPicPr>
              <a:picLocks noChangeAspect="1" noChangeArrowheads="1"/>
            </p:cNvPicPr>
            <p:nvPr/>
          </p:nvPicPr>
          <p:blipFill>
            <a:blip r:embed="rId6">
              <a:lum/>
            </a:blip>
            <a:srcRect l="15227" t="47917" r="42020" b="27083"/>
            <a:stretch>
              <a:fillRect/>
            </a:stretch>
          </p:blipFill>
          <p:spPr bwMode="auto">
            <a:xfrm>
              <a:off x="304800" y="914400"/>
              <a:ext cx="5257800" cy="202921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10" name="Rounded Rectangle 9"/>
            <p:cNvSpPr/>
            <p:nvPr/>
          </p:nvSpPr>
          <p:spPr>
            <a:xfrm>
              <a:off x="381000" y="1905000"/>
              <a:ext cx="5181600" cy="2286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791200" y="1066800"/>
            <a:ext cx="2743200" cy="25853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 From the above table it is visible that 56% of self employed people earn more than 50,000 USD per year.</a:t>
            </a:r>
          </a:p>
          <a:p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 Hence an important variable in avoiding the misuse of subsidies.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5030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11.8|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37</TotalTime>
  <Words>733</Words>
  <Application>Microsoft Office PowerPoint</Application>
  <PresentationFormat>On-screen Show (4:3)</PresentationFormat>
  <Paragraphs>99</Paragraphs>
  <Slides>17</Slides>
  <Notes>0</Notes>
  <HiddenSlides>0</HiddenSlides>
  <MMClips>17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Algerian</vt:lpstr>
      <vt:lpstr>Arial</vt:lpstr>
      <vt:lpstr>Arial Black</vt:lpstr>
      <vt:lpstr>Century Schoolbook</vt:lpstr>
      <vt:lpstr>Wingdings</vt:lpstr>
      <vt:lpstr>Wingdings 2</vt:lpstr>
      <vt:lpstr>Oriel</vt:lpstr>
      <vt:lpstr>CLASSIFYING   PERSONAL   INCOME</vt:lpstr>
      <vt:lpstr>Problem Statement </vt:lpstr>
      <vt:lpstr>The Objective is to :</vt:lpstr>
      <vt:lpstr>Variable Description size: 31,978 x 13                                 File : r'C:\Users\User\Downloads\income(1) (1).csv'</vt:lpstr>
      <vt:lpstr>Variable Description size: 31,978 x 13                                 Data File : r'C:\Users\User\Downloads\income(1) (1).csv'</vt:lpstr>
      <vt:lpstr>Frequency distribution of 'Salary Status'</vt:lpstr>
      <vt:lpstr>Histogram of Age</vt:lpstr>
      <vt:lpstr>Box Plot - Age vs. salary status</vt:lpstr>
      <vt:lpstr> Job Type vs. Salary Status</vt:lpstr>
      <vt:lpstr> Education vs. Salary Status</vt:lpstr>
      <vt:lpstr>Education vs. Salary Status</vt:lpstr>
      <vt:lpstr>occupation vs. Salary Status</vt:lpstr>
      <vt:lpstr>occupation vs. Salary Status</vt:lpstr>
      <vt:lpstr>Histogram of capital gain</vt:lpstr>
      <vt:lpstr>Histogram of capital loss</vt:lpstr>
      <vt:lpstr>Box Plot - Hours per week vs salary status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CLASSIFYING PERSONAL INCOME</dc:title>
  <dc:creator>User</dc:creator>
  <cp:lastModifiedBy>SHREYAS   THAKARE</cp:lastModifiedBy>
  <cp:revision>16</cp:revision>
  <dcterms:created xsi:type="dcterms:W3CDTF">2020-10-31T09:18:49Z</dcterms:created>
  <dcterms:modified xsi:type="dcterms:W3CDTF">2022-01-19T08:48:33Z</dcterms:modified>
</cp:coreProperties>
</file>